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jpg&amp;ehk=V1" ContentType="image/jpeg"/>
  <Default Extension="png" ContentType="image/png"/>
  <Default Extension="png&amp;ehk=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453" r:id="rId1"/>
  </p:sldMasterIdLst>
  <p:notesMasterIdLst>
    <p:notesMasterId r:id="rId34"/>
  </p:notesMasterIdLst>
  <p:handoutMasterIdLst>
    <p:handoutMasterId r:id="rId35"/>
  </p:handoutMasterIdLst>
  <p:sldIdLst>
    <p:sldId id="256" r:id="rId2"/>
    <p:sldId id="375" r:id="rId3"/>
    <p:sldId id="342" r:id="rId4"/>
    <p:sldId id="321" r:id="rId5"/>
    <p:sldId id="421" r:id="rId6"/>
    <p:sldId id="432" r:id="rId7"/>
    <p:sldId id="331" r:id="rId8"/>
    <p:sldId id="402" r:id="rId9"/>
    <p:sldId id="434" r:id="rId10"/>
    <p:sldId id="411" r:id="rId11"/>
    <p:sldId id="385" r:id="rId12"/>
    <p:sldId id="436" r:id="rId13"/>
    <p:sldId id="406" r:id="rId14"/>
    <p:sldId id="420" r:id="rId15"/>
    <p:sldId id="409" r:id="rId16"/>
    <p:sldId id="438" r:id="rId17"/>
    <p:sldId id="437" r:id="rId18"/>
    <p:sldId id="439" r:id="rId19"/>
    <p:sldId id="440" r:id="rId20"/>
    <p:sldId id="898" r:id="rId21"/>
    <p:sldId id="322" r:id="rId22"/>
    <p:sldId id="412" r:id="rId23"/>
    <p:sldId id="414" r:id="rId24"/>
    <p:sldId id="431" r:id="rId25"/>
    <p:sldId id="899" r:id="rId26"/>
    <p:sldId id="407" r:id="rId27"/>
    <p:sldId id="900" r:id="rId28"/>
    <p:sldId id="303" r:id="rId29"/>
    <p:sldId id="360" r:id="rId30"/>
    <p:sldId id="290" r:id="rId31"/>
    <p:sldId id="291" r:id="rId32"/>
    <p:sldId id="292" r:id="rId33"/>
  </p:sldIdLst>
  <p:sldSz cx="9144000" cy="6858000" type="screen4x3"/>
  <p:notesSz cx="7077075" cy="9363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563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41"/>
    <p:restoredTop sz="86329" autoAdjust="0"/>
  </p:normalViewPr>
  <p:slideViewPr>
    <p:cSldViewPr snapToGrid="0">
      <p:cViewPr varScale="1">
        <p:scale>
          <a:sx n="96" d="100"/>
          <a:sy n="96" d="100"/>
        </p:scale>
        <p:origin x="1968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03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Workbook2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Workbook2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9D7-0D4C-AFAE-63B8D6FE060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9D7-0D4C-AFAE-63B8D6FE060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9D7-0D4C-AFAE-63B8D6FE060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9D7-0D4C-AFAE-63B8D6FE060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9D7-0D4C-AFAE-63B8D6FE060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D9D7-0D4C-AFAE-63B8D6FE060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D9D7-0D4C-AFAE-63B8D6FE060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D9D7-0D4C-AFAE-63B8D6FE060C}"/>
              </c:ext>
            </c:extLst>
          </c:dPt>
          <c:cat>
            <c:strRef>
              <c:f>Sheet1!$A$1:$A$8</c:f>
              <c:strCache>
                <c:ptCount val="8"/>
                <c:pt idx="0">
                  <c:v>Hypertension</c:v>
                </c:pt>
                <c:pt idx="1">
                  <c:v>CAD</c:v>
                </c:pt>
                <c:pt idx="2">
                  <c:v>Diabetes T2</c:v>
                </c:pt>
                <c:pt idx="3">
                  <c:v>Atrial Fibrillation</c:v>
                </c:pt>
                <c:pt idx="4">
                  <c:v>Arthritis</c:v>
                </c:pt>
                <c:pt idx="5">
                  <c:v>GERD</c:v>
                </c:pt>
                <c:pt idx="6">
                  <c:v>Depression</c:v>
                </c:pt>
                <c:pt idx="7">
                  <c:v>Anxiety</c:v>
                </c:pt>
              </c:strCache>
            </c:strRef>
          </c:cat>
          <c:val>
            <c:numRef>
              <c:f>Sheet1!$B$1:$B$8</c:f>
              <c:numCache>
                <c:formatCode>0%</c:formatCode>
                <c:ptCount val="8"/>
                <c:pt idx="0">
                  <c:v>0.75</c:v>
                </c:pt>
                <c:pt idx="1">
                  <c:v>0.45</c:v>
                </c:pt>
                <c:pt idx="2">
                  <c:v>0.34</c:v>
                </c:pt>
                <c:pt idx="3">
                  <c:v>0.32</c:v>
                </c:pt>
                <c:pt idx="4">
                  <c:v>0.17</c:v>
                </c:pt>
                <c:pt idx="5">
                  <c:v>0.17</c:v>
                </c:pt>
                <c:pt idx="6">
                  <c:v>0.1</c:v>
                </c:pt>
                <c:pt idx="7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D9D7-0D4C-AFAE-63B8D6FE06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6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7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692463692038495"/>
          <c:y val="3.8193350831146097E-2"/>
          <c:w val="0.28173928258967601"/>
          <c:h val="0.711806649168854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376-524C-8C4E-D2DD3EADA8D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376-524C-8C4E-D2DD3EADA8D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376-524C-8C4E-D2DD3EADA8D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376-524C-8C4E-D2DD3EADA8D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376-524C-8C4E-D2DD3EADA8D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D376-524C-8C4E-D2DD3EADA8D5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D376-524C-8C4E-D2DD3EADA8D5}"/>
              </c:ext>
            </c:extLst>
          </c:dPt>
          <c:cat>
            <c:strRef>
              <c:f>Sheet2!$A$1:$A$7</c:f>
              <c:strCache>
                <c:ptCount val="7"/>
                <c:pt idx="0">
                  <c:v>Hypertension</c:v>
                </c:pt>
                <c:pt idx="1">
                  <c:v>Alcohol/Drug DXs</c:v>
                </c:pt>
                <c:pt idx="2">
                  <c:v>Diabetes DT</c:v>
                </c:pt>
                <c:pt idx="3">
                  <c:v>Depression</c:v>
                </c:pt>
                <c:pt idx="4">
                  <c:v>Obesity</c:v>
                </c:pt>
                <c:pt idx="5">
                  <c:v>CAD</c:v>
                </c:pt>
                <c:pt idx="6">
                  <c:v>Anxiety</c:v>
                </c:pt>
              </c:strCache>
            </c:strRef>
          </c:cat>
          <c:val>
            <c:numRef>
              <c:f>Sheet2!$B$1:$B$7</c:f>
              <c:numCache>
                <c:formatCode>0%</c:formatCode>
                <c:ptCount val="7"/>
                <c:pt idx="0">
                  <c:v>0.54</c:v>
                </c:pt>
                <c:pt idx="1">
                  <c:v>0.28999999999999998</c:v>
                </c:pt>
                <c:pt idx="2">
                  <c:v>0.24</c:v>
                </c:pt>
                <c:pt idx="3">
                  <c:v>0.18</c:v>
                </c:pt>
                <c:pt idx="4">
                  <c:v>0.17</c:v>
                </c:pt>
                <c:pt idx="5">
                  <c:v>0.16</c:v>
                </c:pt>
                <c:pt idx="6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376-524C-8C4E-D2DD3EADA8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6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72985258092738403"/>
          <c:y val="1.5045202682998001E-2"/>
          <c:w val="0.27014741907261602"/>
          <c:h val="0.753473315835520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3039FD13-83B0-504D-B5A5-63AF80AD9403}" type="datetimeFigureOut">
              <a:rPr lang="en-US" smtClean="0"/>
              <a:t>3/10/19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0CEA234B-4F0E-E64B-9BC4-BA4B089FB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4E32D8AD-F501-704D-A54C-CB32AED85894}" type="datetimeFigureOut">
              <a:rPr lang="en-US" smtClean="0"/>
              <a:t>3/10/19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69988"/>
            <a:ext cx="4213225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505980"/>
            <a:ext cx="5661660" cy="3686711"/>
          </a:xfrm>
          <a:prstGeom prst="rect">
            <a:avLst/>
          </a:prstGeom>
        </p:spPr>
        <p:txBody>
          <a:bodyPr vert="horz" lIns="93936" tIns="46968" rIns="93936" bIns="4696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581E50BD-0214-864E-AB75-B574BF7CA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identify someone to help distribute handouts when it is time.</a:t>
            </a:r>
          </a:p>
          <a:p>
            <a:r>
              <a:rPr lang="en-US" dirty="0"/>
              <a:t>Circulate the sign up sheet for those who want copies of the presentation.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1E50BD-0214-864E-AB75-B574BF7CA27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98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Bring bells:  starts with good breathing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E50BD-0214-864E-AB75-B574BF7CA27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64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>
            <a:extLst>
              <a:ext uri="{FF2B5EF4-FFF2-40B4-BE49-F238E27FC236}">
                <a16:creationId xmlns:a16="http://schemas.microsoft.com/office/drawing/2014/main" id="{F5372A9F-DD06-B94B-AC15-B41DC87941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Notes Placeholder 2">
            <a:extLst>
              <a:ext uri="{FF2B5EF4-FFF2-40B4-BE49-F238E27FC236}">
                <a16:creationId xmlns:a16="http://schemas.microsoft.com/office/drawing/2014/main" id="{66814F1B-F8BE-5C4E-80F4-BE0006D261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800" dirty="0">
                <a:latin typeface="Arial" panose="020B0604020202020204" pitchFamily="34" charset="0"/>
              </a:rPr>
              <a:t>I am a pinch hitter-—challenge to demonstrate how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Care of Self is sound Christian practice.  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1507" name="Slide Number Placeholder 3">
            <a:extLst>
              <a:ext uri="{FF2B5EF4-FFF2-40B4-BE49-F238E27FC236}">
                <a16:creationId xmlns:a16="http://schemas.microsoft.com/office/drawing/2014/main" id="{8F09A853-635E-C242-BB4C-38715090AD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EC9C2351-962C-314E-A7E7-317D894D7F22}" type="slidenum">
              <a:rPr lang="en-US" altLang="en-US" smtClean="0">
                <a:latin typeface="Arial" panose="020B0604020202020204" pitchFamily="34" charset="0"/>
              </a:rPr>
              <a:pPr/>
              <a:t>3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4159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Connection to humanistic principles:  being the best you can be. Wellness vs not ill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E50BD-0214-864E-AB75-B574BF7CA27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45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Cytokines are cell signaling molecules that aid cell to cell communication in immune responses and stimulate the movement of cells towards sites of inflammation, infection and trauma.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D4D88B-B9EC-4B58-847C-EA119E9D5EE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693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each source, share some research findings and suggest evidence based practices to strengthen that source-info is evidence based, detail in references (sign up), maybe not new to common sense but ground-breaking the research of health and wellness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E50BD-0214-864E-AB75-B574BF7CA27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680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Attention to movement, sleep, and eating. </a:t>
            </a:r>
          </a:p>
          <a:p>
            <a:r>
              <a:rPr lang="en-US" dirty="0"/>
              <a:t>All interrelated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E50BD-0214-864E-AB75-B574BF7CA27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3741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sz="1200" dirty="0"/>
              <a:t>Studies of meditating students report: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E50BD-0214-864E-AB75-B574BF7CA27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0901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E50BD-0214-864E-AB75-B574BF7CA27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4742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Techniques: self soothing, </a:t>
            </a:r>
            <a:r>
              <a:rPr lang="en-US" dirty="0" err="1"/>
              <a:t>ie</a:t>
            </a:r>
            <a:r>
              <a:rPr lang="en-US" dirty="0"/>
              <a:t> rocking, humming, breathing, prayer, pausing</a:t>
            </a: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basic 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emotions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Anger, Contempt, Fear, Disgust, Happiness, Sadness and Surprise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E50BD-0214-864E-AB75-B574BF7CA27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7452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Distribute card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1E50BD-0214-864E-AB75-B574BF7CA27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7734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D6DB7-EA46-5D41-A210-AA8B37F559B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0832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Should we make copies of this slide to distribute?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D6DB7-EA46-5D41-A210-AA8B37F559B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7929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E50BD-0214-864E-AB75-B574BF7CA27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2500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D6DB7-EA46-5D41-A210-AA8B37F559B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5806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D6DB7-EA46-5D41-A210-AA8B37F559B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3745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D6DB7-EA46-5D41-A210-AA8B37F559B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1457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D6DB7-EA46-5D41-A210-AA8B37F559B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17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0273E-2434-A946-B294-993FD45AF8FF}" type="datetimeFigureOut">
              <a:rPr lang="en-US" smtClean="0"/>
              <a:t>3/10/19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9853D8BD-210A-5448-AB72-A2222803B6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0273E-2434-A946-B294-993FD45AF8FF}" type="datetimeFigureOut">
              <a:rPr lang="en-US" smtClean="0"/>
              <a:t>3/10/19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D8BD-210A-5448-AB72-A2222803B6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0273E-2434-A946-B294-993FD45AF8FF}" type="datetimeFigureOut">
              <a:rPr lang="en-US" smtClean="0"/>
              <a:t>3/10/19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853D8BD-210A-5448-AB72-A2222803B6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0273E-2434-A946-B294-993FD45AF8FF}" type="datetimeFigureOut">
              <a:rPr lang="en-US" smtClean="0"/>
              <a:t>3/10/19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9853D8BD-210A-5448-AB72-A2222803B6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0273E-2434-A946-B294-993FD45AF8FF}" type="datetimeFigureOut">
              <a:rPr lang="en-US" smtClean="0"/>
              <a:t>3/10/19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9853D8BD-210A-5448-AB72-A2222803B6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0273E-2434-A946-B294-993FD45AF8FF}" type="datetimeFigureOut">
              <a:rPr lang="en-US" smtClean="0"/>
              <a:t>3/10/19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D8BD-210A-5448-AB72-A2222803B6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0273E-2434-A946-B294-993FD45AF8FF}" type="datetimeFigureOut">
              <a:rPr lang="en-US" smtClean="0"/>
              <a:t>3/10/19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D8BD-210A-5448-AB72-A2222803B6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0273E-2434-A946-B294-993FD45AF8FF}" type="datetimeFigureOut">
              <a:rPr lang="en-US" smtClean="0"/>
              <a:t>3/10/19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D8BD-210A-5448-AB72-A2222803B6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0273E-2434-A946-B294-993FD45AF8FF}" type="datetimeFigureOut">
              <a:rPr lang="en-US" smtClean="0"/>
              <a:t>3/10/19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853D8BD-210A-5448-AB72-A2222803B6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0273E-2434-A946-B294-993FD45AF8FF}" type="datetimeFigureOut">
              <a:rPr lang="en-US" smtClean="0"/>
              <a:t>3/10/19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853D8BD-210A-5448-AB72-A2222803B6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0273E-2434-A946-B294-993FD45AF8FF}" type="datetimeFigureOut">
              <a:rPr lang="en-US" smtClean="0"/>
              <a:t>3/10/19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853D8BD-210A-5448-AB72-A2222803B6D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0273E-2434-A946-B294-993FD45AF8FF}" type="datetimeFigureOut">
              <a:rPr lang="en-US" smtClean="0"/>
              <a:t>3/10/19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853D8BD-210A-5448-AB72-A2222803B6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0273E-2434-A946-B294-993FD45AF8FF}" type="datetimeFigureOut">
              <a:rPr lang="en-US" smtClean="0"/>
              <a:t>3/10/19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853D8BD-210A-5448-AB72-A2222803B6D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0273E-2434-A946-B294-993FD45AF8FF}" type="datetimeFigureOut">
              <a:rPr lang="en-US" smtClean="0"/>
              <a:t>3/10/19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853D8BD-210A-5448-AB72-A2222803B6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0273E-2434-A946-B294-993FD45AF8FF}" type="datetimeFigureOut">
              <a:rPr lang="en-US" smtClean="0"/>
              <a:t>3/10/19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D8BD-210A-5448-AB72-A2222803B6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0273E-2434-A946-B294-993FD45AF8FF}" type="datetimeFigureOut">
              <a:rPr lang="en-US" smtClean="0"/>
              <a:t>3/10/19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D8BD-210A-5448-AB72-A2222803B6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6802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604198" y="235368"/>
            <a:ext cx="6279027" cy="66675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400" baseline="0">
                <a:solidFill>
                  <a:schemeClr val="bg1"/>
                </a:solidFill>
                <a:latin typeface="Arial"/>
              </a:defRPr>
            </a:lvl1pPr>
          </a:lstStyle>
          <a:p>
            <a:pPr lvl="0"/>
            <a:r>
              <a:rPr lang="en-CA" dirty="0"/>
              <a:t>SLIDE TITLE – Slide Sub-Title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604839" y="1426872"/>
            <a:ext cx="4781018" cy="4421478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1584"/>
              </a:spcBef>
              <a:buFontTx/>
              <a:buNone/>
              <a:defRPr sz="1600" baseline="0">
                <a:latin typeface="Arial"/>
              </a:defRPr>
            </a:lvl1pPr>
          </a:lstStyle>
          <a:p>
            <a:pPr lvl="0"/>
            <a:r>
              <a:rPr lang="en-CA" dirty="0"/>
              <a:t>SUB-TITLE LARGE</a:t>
            </a:r>
          </a:p>
          <a:p>
            <a:pPr lvl="0"/>
            <a:r>
              <a:rPr lang="en-CA" dirty="0"/>
              <a:t>Body copy large </a:t>
            </a:r>
            <a:r>
              <a:rPr lang="en-CA" dirty="0" err="1"/>
              <a:t>aut</a:t>
            </a:r>
            <a:r>
              <a:rPr lang="en-CA" dirty="0"/>
              <a:t> </a:t>
            </a:r>
            <a:r>
              <a:rPr lang="en-CA" dirty="0" err="1"/>
              <a:t>venistia</a:t>
            </a:r>
            <a:r>
              <a:rPr lang="en-CA" dirty="0"/>
              <a:t> non </a:t>
            </a:r>
            <a:r>
              <a:rPr lang="en-CA" dirty="0" err="1"/>
              <a:t>earum</a:t>
            </a:r>
            <a:r>
              <a:rPr lang="en-CA" dirty="0"/>
              <a:t> quos </a:t>
            </a:r>
            <a:r>
              <a:rPr lang="en-CA" dirty="0" err="1"/>
              <a:t>eum</a:t>
            </a:r>
            <a:r>
              <a:rPr lang="en-CA" dirty="0"/>
              <a:t> </a:t>
            </a:r>
            <a:r>
              <a:rPr lang="en-CA" dirty="0" err="1"/>
              <a:t>idi</a:t>
            </a:r>
            <a:r>
              <a:rPr lang="en-CA" dirty="0"/>
              <a:t> </a:t>
            </a:r>
            <a:r>
              <a:rPr lang="en-CA" dirty="0" err="1"/>
              <a:t>sim</a:t>
            </a:r>
            <a:r>
              <a:rPr lang="en-CA" dirty="0"/>
              <a:t> </a:t>
            </a:r>
            <a:r>
              <a:rPr lang="en-CA" dirty="0" err="1"/>
              <a:t>facepudae</a:t>
            </a:r>
            <a:r>
              <a:rPr lang="en-CA" dirty="0"/>
              <a:t> </a:t>
            </a:r>
            <a:r>
              <a:rPr lang="en-CA" dirty="0" err="1"/>
              <a:t>porem</a:t>
            </a:r>
            <a:r>
              <a:rPr lang="en-CA" dirty="0"/>
              <a:t> </a:t>
            </a:r>
            <a:r>
              <a:rPr lang="en-CA" dirty="0" err="1"/>
              <a:t>rae</a:t>
            </a:r>
            <a:r>
              <a:rPr lang="en-CA" dirty="0"/>
              <a:t> </a:t>
            </a:r>
            <a:r>
              <a:rPr lang="en-CA" dirty="0" err="1"/>
              <a:t>nam</a:t>
            </a:r>
            <a:r>
              <a:rPr lang="en-CA" dirty="0"/>
              <a:t>, </a:t>
            </a:r>
            <a:r>
              <a:rPr lang="en-CA" dirty="0" err="1"/>
              <a:t>secuptat</a:t>
            </a:r>
            <a:r>
              <a:rPr lang="en-CA" dirty="0"/>
              <a:t> </a:t>
            </a:r>
            <a:r>
              <a:rPr lang="en-CA" dirty="0" err="1"/>
              <a:t>estin</a:t>
            </a:r>
            <a:r>
              <a:rPr lang="en-CA" dirty="0"/>
              <a:t> cum </a:t>
            </a:r>
            <a:r>
              <a:rPr lang="en-CA" dirty="0" err="1"/>
              <a:t>atemperrum</a:t>
            </a:r>
            <a:r>
              <a:rPr lang="en-CA" dirty="0"/>
              <a:t> </a:t>
            </a:r>
            <a:r>
              <a:rPr lang="en-CA" dirty="0" err="1"/>
              <a:t>expernatquo</a:t>
            </a:r>
            <a:r>
              <a:rPr lang="en-CA" dirty="0"/>
              <a:t> </a:t>
            </a:r>
            <a:r>
              <a:rPr lang="en-CA" dirty="0" err="1"/>
              <a:t>consequia</a:t>
            </a:r>
            <a:r>
              <a:rPr lang="en-CA" dirty="0"/>
              <a:t> </a:t>
            </a:r>
            <a:r>
              <a:rPr lang="en-CA" dirty="0" err="1"/>
              <a:t>aliciatem</a:t>
            </a:r>
            <a:r>
              <a:rPr lang="en-CA" dirty="0"/>
              <a:t> </a:t>
            </a:r>
            <a:r>
              <a:rPr lang="en-CA" dirty="0" err="1"/>
              <a:t>ea</a:t>
            </a:r>
            <a:r>
              <a:rPr lang="en-CA" dirty="0"/>
              <a:t> </a:t>
            </a:r>
            <a:r>
              <a:rPr lang="en-CA" dirty="0" err="1"/>
              <a:t>quost</a:t>
            </a:r>
            <a:r>
              <a:rPr lang="en-CA" dirty="0"/>
              <a:t> </a:t>
            </a:r>
            <a:r>
              <a:rPr lang="en-CA" dirty="0" err="1"/>
              <a:t>intia</a:t>
            </a:r>
            <a:r>
              <a:rPr lang="en-CA" dirty="0"/>
              <a:t> </a:t>
            </a:r>
            <a:r>
              <a:rPr lang="en-CA" dirty="0" err="1"/>
              <a:t>volectur</a:t>
            </a:r>
            <a:r>
              <a:rPr lang="en-CA" dirty="0"/>
              <a:t> </a:t>
            </a:r>
            <a:r>
              <a:rPr lang="en-CA" dirty="0" err="1"/>
              <a:t>magnis</a:t>
            </a:r>
            <a:r>
              <a:rPr lang="en-CA" dirty="0"/>
              <a:t> et </a:t>
            </a:r>
            <a:r>
              <a:rPr lang="en-CA" dirty="0" err="1"/>
              <a:t>laboriati</a:t>
            </a:r>
            <a:r>
              <a:rPr lang="en-CA" dirty="0"/>
              <a:t> dent </a:t>
            </a:r>
            <a:r>
              <a:rPr lang="en-CA" dirty="0" err="1"/>
              <a:t>ommossimus</a:t>
            </a:r>
            <a:r>
              <a:rPr lang="en-CA" dirty="0"/>
              <a:t> mi.</a:t>
            </a:r>
          </a:p>
          <a:p>
            <a:pPr lvl="0"/>
            <a:r>
              <a:rPr lang="en-CA" dirty="0" err="1"/>
              <a:t>Que</a:t>
            </a:r>
            <a:r>
              <a:rPr lang="en-CA" dirty="0"/>
              <a:t> </a:t>
            </a:r>
            <a:r>
              <a:rPr lang="en-CA" dirty="0" err="1"/>
              <a:t>rerumquo</a:t>
            </a:r>
            <a:r>
              <a:rPr lang="en-CA" dirty="0"/>
              <a:t> </a:t>
            </a:r>
            <a:r>
              <a:rPr lang="en-CA" dirty="0" err="1"/>
              <a:t>blanda</a:t>
            </a:r>
            <a:r>
              <a:rPr lang="en-CA" dirty="0"/>
              <a:t> </a:t>
            </a:r>
            <a:r>
              <a:rPr lang="en-CA" dirty="0" err="1"/>
              <a:t>dem</a:t>
            </a:r>
            <a:r>
              <a:rPr lang="en-CA" dirty="0"/>
              <a:t> </a:t>
            </a:r>
            <a:r>
              <a:rPr lang="en-CA" dirty="0" err="1"/>
              <a:t>accia</a:t>
            </a:r>
            <a:r>
              <a:rPr lang="en-CA" dirty="0"/>
              <a:t> </a:t>
            </a:r>
            <a:r>
              <a:rPr lang="en-CA" dirty="0" err="1"/>
              <a:t>nos</a:t>
            </a:r>
            <a:r>
              <a:rPr lang="en-CA" dirty="0"/>
              <a:t> </a:t>
            </a:r>
            <a:r>
              <a:rPr lang="en-CA" dirty="0" err="1"/>
              <a:t>duciatas</a:t>
            </a:r>
            <a:r>
              <a:rPr lang="en-CA" dirty="0"/>
              <a:t> </a:t>
            </a:r>
            <a:r>
              <a:rPr lang="en-CA" dirty="0" err="1"/>
              <a:t>quunt</a:t>
            </a:r>
            <a:r>
              <a:rPr lang="en-CA" dirty="0"/>
              <a:t> </a:t>
            </a:r>
            <a:r>
              <a:rPr lang="en-CA" dirty="0" err="1"/>
              <a:t>voluptam</a:t>
            </a:r>
            <a:r>
              <a:rPr lang="en-CA" dirty="0"/>
              <a:t> </a:t>
            </a:r>
            <a:r>
              <a:rPr lang="en-CA" dirty="0" err="1"/>
              <a:t>nobis</a:t>
            </a:r>
            <a:r>
              <a:rPr lang="en-CA" dirty="0"/>
              <a:t> a </a:t>
            </a:r>
            <a:r>
              <a:rPr lang="en-CA" dirty="0" err="1"/>
              <a:t>seque</a:t>
            </a:r>
            <a:r>
              <a:rPr lang="en-CA" dirty="0"/>
              <a:t> </a:t>
            </a:r>
            <a:r>
              <a:rPr lang="en-CA" dirty="0" err="1"/>
              <a:t>rescipis</a:t>
            </a:r>
            <a:r>
              <a:rPr lang="en-CA" dirty="0"/>
              <a:t> </a:t>
            </a:r>
            <a:r>
              <a:rPr lang="en-CA" dirty="0" err="1"/>
              <a:t>exernam</a:t>
            </a:r>
            <a:r>
              <a:rPr lang="en-CA" dirty="0"/>
              <a:t> </a:t>
            </a:r>
            <a:r>
              <a:rPr lang="en-CA" dirty="0" err="1"/>
              <a:t>acillaborro</a:t>
            </a:r>
            <a:r>
              <a:rPr lang="en-CA" dirty="0"/>
              <a:t> </a:t>
            </a:r>
            <a:r>
              <a:rPr lang="en-CA" dirty="0" err="1"/>
              <a:t>enissumqui</a:t>
            </a:r>
            <a:r>
              <a:rPr lang="en-CA" dirty="0"/>
              <a:t> </a:t>
            </a:r>
            <a:r>
              <a:rPr lang="en-CA" dirty="0" err="1"/>
              <a:t>dolest</a:t>
            </a:r>
            <a:r>
              <a:rPr lang="en-CA" dirty="0"/>
              <a:t> </a:t>
            </a:r>
            <a:r>
              <a:rPr lang="en-CA" dirty="0" err="1"/>
              <a:t>aboreris</a:t>
            </a:r>
            <a:r>
              <a:rPr lang="en-CA" dirty="0"/>
              <a:t> </a:t>
            </a:r>
            <a:r>
              <a:rPr lang="en-CA" dirty="0" err="1"/>
              <a:t>neindi</a:t>
            </a:r>
            <a:r>
              <a:rPr lang="en-CA" dirty="0"/>
              <a:t> </a:t>
            </a:r>
            <a:r>
              <a:rPr lang="en-CA" dirty="0" err="1"/>
              <a:t>volupis</a:t>
            </a:r>
            <a:r>
              <a:rPr lang="en-CA" dirty="0"/>
              <a:t> </a:t>
            </a:r>
            <a:r>
              <a:rPr lang="en-CA" dirty="0" err="1"/>
              <a:t>dolum</a:t>
            </a:r>
            <a:r>
              <a:rPr lang="en-CA" dirty="0"/>
              <a:t> </a:t>
            </a:r>
            <a:r>
              <a:rPr lang="en-CA" dirty="0" err="1"/>
              <a:t>volupta</a:t>
            </a:r>
            <a:r>
              <a:rPr lang="en-CA" dirty="0"/>
              <a:t> eat ex </a:t>
            </a:r>
            <a:r>
              <a:rPr lang="en-CA" dirty="0" err="1"/>
              <a:t>expediatatur</a:t>
            </a:r>
            <a:r>
              <a:rPr lang="en-CA" dirty="0"/>
              <a:t> </a:t>
            </a:r>
            <a:r>
              <a:rPr lang="en-CA" dirty="0" err="1"/>
              <a:t>asincte</a:t>
            </a:r>
            <a:r>
              <a:rPr lang="en-CA" dirty="0"/>
              <a:t> </a:t>
            </a:r>
            <a:r>
              <a:rPr lang="en-CA" dirty="0" err="1"/>
              <a:t>mipore</a:t>
            </a:r>
            <a:r>
              <a:rPr lang="en-CA" dirty="0"/>
              <a:t>, </a:t>
            </a:r>
            <a:r>
              <a:rPr lang="en-CA" dirty="0" err="1"/>
              <a:t>te</a:t>
            </a:r>
            <a:r>
              <a:rPr lang="en-CA" dirty="0"/>
              <a:t> </a:t>
            </a:r>
            <a:r>
              <a:rPr lang="en-CA" dirty="0" err="1"/>
              <a:t>venet</a:t>
            </a:r>
            <a:r>
              <a:rPr lang="en-CA" dirty="0"/>
              <a:t> </a:t>
            </a:r>
            <a:r>
              <a:rPr lang="en-CA" dirty="0" err="1"/>
              <a:t>repratquos</a:t>
            </a:r>
            <a:r>
              <a:rPr lang="en-CA" dirty="0"/>
              <a:t> </a:t>
            </a:r>
            <a:r>
              <a:rPr lang="en-CA" dirty="0" err="1"/>
              <a:t>ipisi</a:t>
            </a:r>
            <a:r>
              <a:rPr lang="en-CA" dirty="0"/>
              <a:t> </a:t>
            </a:r>
            <a:r>
              <a:rPr lang="en-CA" dirty="0" err="1"/>
              <a:t>nim</a:t>
            </a:r>
            <a:r>
              <a:rPr lang="en-CA" dirty="0"/>
              <a:t> </a:t>
            </a:r>
            <a:r>
              <a:rPr lang="en-CA" dirty="0" err="1"/>
              <a:t>harum</a:t>
            </a:r>
            <a:r>
              <a:rPr lang="en-CA" dirty="0"/>
              <a:t> </a:t>
            </a:r>
            <a:r>
              <a:rPr lang="en-CA" dirty="0" err="1"/>
              <a:t>quia</a:t>
            </a:r>
            <a:r>
              <a:rPr lang="en-CA" dirty="0"/>
              <a:t> debit </a:t>
            </a:r>
            <a:r>
              <a:rPr lang="en-CA" dirty="0" err="1"/>
              <a:t>prestiur</a:t>
            </a:r>
            <a:r>
              <a:rPr lang="en-CA" dirty="0"/>
              <a:t> res </a:t>
            </a:r>
            <a:r>
              <a:rPr lang="en-CA" dirty="0" err="1"/>
              <a:t>dem.</a:t>
            </a:r>
            <a:endParaRPr lang="en-CA" dirty="0"/>
          </a:p>
          <a:p>
            <a:pPr lvl="0"/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5832475" y="1427163"/>
            <a:ext cx="2767013" cy="442118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2112"/>
              </a:spcBef>
              <a:buFontTx/>
              <a:buNone/>
              <a:defRPr sz="1300" baseline="0">
                <a:latin typeface="Arial"/>
              </a:defRPr>
            </a:lvl1pPr>
          </a:lstStyle>
          <a:p>
            <a:pPr lvl="0"/>
            <a:r>
              <a:rPr lang="en-CA" dirty="0"/>
              <a:t>SUB-TITLE SMALL</a:t>
            </a:r>
          </a:p>
          <a:p>
            <a:pPr lvl="0"/>
            <a:r>
              <a:rPr lang="en-CA" dirty="0"/>
              <a:t>Body copy large </a:t>
            </a:r>
            <a:r>
              <a:rPr lang="en-CA" dirty="0" err="1"/>
              <a:t>aut</a:t>
            </a:r>
            <a:r>
              <a:rPr lang="en-CA" dirty="0"/>
              <a:t> </a:t>
            </a:r>
            <a:r>
              <a:rPr lang="en-CA" dirty="0" err="1"/>
              <a:t>venistia</a:t>
            </a:r>
            <a:r>
              <a:rPr lang="en-CA" dirty="0"/>
              <a:t> non </a:t>
            </a:r>
            <a:r>
              <a:rPr lang="en-CA" dirty="0" err="1"/>
              <a:t>earum</a:t>
            </a:r>
            <a:r>
              <a:rPr lang="en-CA" dirty="0"/>
              <a:t> quos </a:t>
            </a:r>
            <a:r>
              <a:rPr lang="en-CA" dirty="0" err="1"/>
              <a:t>eum</a:t>
            </a:r>
            <a:r>
              <a:rPr lang="en-CA" dirty="0"/>
              <a:t> </a:t>
            </a:r>
            <a:r>
              <a:rPr lang="en-CA" dirty="0" err="1"/>
              <a:t>idi</a:t>
            </a:r>
            <a:r>
              <a:rPr lang="en-CA" dirty="0"/>
              <a:t> </a:t>
            </a:r>
            <a:r>
              <a:rPr lang="en-CA" dirty="0" err="1"/>
              <a:t>sim</a:t>
            </a:r>
            <a:r>
              <a:rPr lang="en-CA" dirty="0"/>
              <a:t> </a:t>
            </a:r>
            <a:r>
              <a:rPr lang="en-CA" dirty="0" err="1"/>
              <a:t>facepudae</a:t>
            </a:r>
            <a:r>
              <a:rPr lang="en-CA" dirty="0"/>
              <a:t> </a:t>
            </a:r>
            <a:r>
              <a:rPr lang="en-CA" dirty="0" err="1"/>
              <a:t>porem</a:t>
            </a:r>
            <a:r>
              <a:rPr lang="en-CA" dirty="0"/>
              <a:t> </a:t>
            </a:r>
            <a:r>
              <a:rPr lang="en-CA" dirty="0" err="1"/>
              <a:t>rae</a:t>
            </a:r>
            <a:r>
              <a:rPr lang="en-CA" dirty="0"/>
              <a:t> </a:t>
            </a:r>
            <a:r>
              <a:rPr lang="en-CA" dirty="0" err="1"/>
              <a:t>nam</a:t>
            </a:r>
            <a:r>
              <a:rPr lang="en-CA" dirty="0"/>
              <a:t>, </a:t>
            </a:r>
            <a:r>
              <a:rPr lang="en-CA" dirty="0" err="1"/>
              <a:t>secuptat</a:t>
            </a:r>
            <a:r>
              <a:rPr lang="en-CA" dirty="0"/>
              <a:t> </a:t>
            </a:r>
            <a:r>
              <a:rPr lang="en-CA" dirty="0" err="1"/>
              <a:t>estin</a:t>
            </a:r>
            <a:r>
              <a:rPr lang="en-CA" dirty="0"/>
              <a:t> cum </a:t>
            </a:r>
            <a:r>
              <a:rPr lang="en-CA" dirty="0" err="1"/>
              <a:t>atemperrum</a:t>
            </a:r>
            <a:r>
              <a:rPr lang="en-CA" dirty="0"/>
              <a:t> </a:t>
            </a:r>
            <a:r>
              <a:rPr lang="en-CA" dirty="0" err="1"/>
              <a:t>expernatquo</a:t>
            </a:r>
            <a:r>
              <a:rPr lang="en-CA" dirty="0"/>
              <a:t> </a:t>
            </a:r>
            <a:r>
              <a:rPr lang="en-CA" dirty="0" err="1"/>
              <a:t>consequia</a:t>
            </a:r>
            <a:r>
              <a:rPr lang="en-CA" dirty="0"/>
              <a:t> </a:t>
            </a:r>
            <a:r>
              <a:rPr lang="en-CA" dirty="0" err="1"/>
              <a:t>aliciatem</a:t>
            </a:r>
            <a:r>
              <a:rPr lang="en-CA" dirty="0"/>
              <a:t> </a:t>
            </a:r>
            <a:r>
              <a:rPr lang="en-CA" dirty="0" err="1"/>
              <a:t>ea</a:t>
            </a:r>
            <a:r>
              <a:rPr lang="en-CA" dirty="0"/>
              <a:t> </a:t>
            </a:r>
            <a:r>
              <a:rPr lang="en-CA" dirty="0" err="1"/>
              <a:t>quost</a:t>
            </a:r>
            <a:r>
              <a:rPr lang="en-CA" dirty="0"/>
              <a:t> </a:t>
            </a:r>
            <a:r>
              <a:rPr lang="en-CA" dirty="0" err="1"/>
              <a:t>intia</a:t>
            </a:r>
            <a:r>
              <a:rPr lang="en-CA" dirty="0"/>
              <a:t> </a:t>
            </a:r>
            <a:r>
              <a:rPr lang="en-CA" dirty="0" err="1"/>
              <a:t>volectur</a:t>
            </a:r>
            <a:r>
              <a:rPr lang="en-CA" dirty="0"/>
              <a:t> </a:t>
            </a:r>
            <a:r>
              <a:rPr lang="en-CA" dirty="0" err="1"/>
              <a:t>magnis</a:t>
            </a:r>
            <a:r>
              <a:rPr lang="en-CA" dirty="0"/>
              <a:t> et </a:t>
            </a:r>
            <a:r>
              <a:rPr lang="en-CA" dirty="0" err="1"/>
              <a:t>laboriati</a:t>
            </a:r>
            <a:r>
              <a:rPr lang="en-CA" dirty="0"/>
              <a:t> dent </a:t>
            </a:r>
            <a:r>
              <a:rPr lang="en-CA" dirty="0" err="1"/>
              <a:t>ommossimus</a:t>
            </a:r>
            <a:r>
              <a:rPr lang="en-CA" dirty="0"/>
              <a:t> mi.</a:t>
            </a:r>
          </a:p>
          <a:p>
            <a:pPr lvl="0"/>
            <a:r>
              <a:rPr lang="en-CA" dirty="0" err="1"/>
              <a:t>Que</a:t>
            </a:r>
            <a:r>
              <a:rPr lang="en-CA" dirty="0"/>
              <a:t> </a:t>
            </a:r>
            <a:r>
              <a:rPr lang="en-CA" dirty="0" err="1"/>
              <a:t>rerumquo</a:t>
            </a:r>
            <a:r>
              <a:rPr lang="en-CA" dirty="0"/>
              <a:t> </a:t>
            </a:r>
            <a:r>
              <a:rPr lang="en-CA" dirty="0" err="1"/>
              <a:t>blanda</a:t>
            </a:r>
            <a:r>
              <a:rPr lang="en-CA" dirty="0"/>
              <a:t> </a:t>
            </a:r>
            <a:r>
              <a:rPr lang="en-CA" dirty="0" err="1"/>
              <a:t>dem</a:t>
            </a:r>
            <a:r>
              <a:rPr lang="en-CA" dirty="0"/>
              <a:t> </a:t>
            </a:r>
            <a:r>
              <a:rPr lang="en-CA" dirty="0" err="1"/>
              <a:t>accia</a:t>
            </a:r>
            <a:r>
              <a:rPr lang="en-CA" dirty="0"/>
              <a:t> </a:t>
            </a:r>
            <a:r>
              <a:rPr lang="en-CA" dirty="0" err="1"/>
              <a:t>nos</a:t>
            </a:r>
            <a:r>
              <a:rPr lang="en-CA" dirty="0"/>
              <a:t> </a:t>
            </a:r>
            <a:r>
              <a:rPr lang="en-CA" dirty="0" err="1"/>
              <a:t>duciatas</a:t>
            </a:r>
            <a:r>
              <a:rPr lang="en-CA" dirty="0"/>
              <a:t> </a:t>
            </a:r>
            <a:r>
              <a:rPr lang="en-CA" dirty="0" err="1"/>
              <a:t>quunt</a:t>
            </a:r>
            <a:r>
              <a:rPr lang="en-CA" dirty="0"/>
              <a:t> </a:t>
            </a:r>
            <a:r>
              <a:rPr lang="en-CA" dirty="0" err="1"/>
              <a:t>voluptam</a:t>
            </a:r>
            <a:r>
              <a:rPr lang="en-CA" dirty="0"/>
              <a:t> </a:t>
            </a:r>
            <a:r>
              <a:rPr lang="en-CA" dirty="0" err="1"/>
              <a:t>nobis</a:t>
            </a:r>
            <a:r>
              <a:rPr lang="en-CA" dirty="0"/>
              <a:t> a </a:t>
            </a:r>
            <a:r>
              <a:rPr lang="en-CA" dirty="0" err="1"/>
              <a:t>seque</a:t>
            </a:r>
            <a:r>
              <a:rPr lang="en-CA" dirty="0"/>
              <a:t> </a:t>
            </a:r>
            <a:r>
              <a:rPr lang="en-CA" dirty="0" err="1"/>
              <a:t>rescipis</a:t>
            </a:r>
            <a:r>
              <a:rPr lang="en-CA" dirty="0"/>
              <a:t> </a:t>
            </a:r>
            <a:r>
              <a:rPr lang="en-CA" dirty="0" err="1"/>
              <a:t>exernam</a:t>
            </a:r>
            <a:r>
              <a:rPr lang="en-CA" dirty="0"/>
              <a:t> </a:t>
            </a:r>
            <a:r>
              <a:rPr lang="en-CA" dirty="0" err="1"/>
              <a:t>acillaborro</a:t>
            </a:r>
            <a:r>
              <a:rPr lang="en-CA" dirty="0"/>
              <a:t> </a:t>
            </a:r>
            <a:r>
              <a:rPr lang="en-CA" dirty="0" err="1"/>
              <a:t>enissumqui</a:t>
            </a:r>
            <a:r>
              <a:rPr lang="en-CA" dirty="0"/>
              <a:t> </a:t>
            </a:r>
            <a:r>
              <a:rPr lang="en-CA" dirty="0" err="1"/>
              <a:t>dolest</a:t>
            </a:r>
            <a:r>
              <a:rPr lang="en-CA" dirty="0"/>
              <a:t> </a:t>
            </a:r>
            <a:r>
              <a:rPr lang="en-CA" dirty="0" err="1"/>
              <a:t>aboreris</a:t>
            </a:r>
            <a:r>
              <a:rPr lang="en-CA" dirty="0"/>
              <a:t> </a:t>
            </a:r>
            <a:r>
              <a:rPr lang="en-CA" dirty="0" err="1"/>
              <a:t>neindi</a:t>
            </a:r>
            <a:r>
              <a:rPr lang="en-CA" dirty="0"/>
              <a:t> </a:t>
            </a:r>
            <a:r>
              <a:rPr lang="en-CA" dirty="0" err="1"/>
              <a:t>volupis</a:t>
            </a:r>
            <a:r>
              <a:rPr lang="en-CA" dirty="0"/>
              <a:t> </a:t>
            </a:r>
            <a:r>
              <a:rPr lang="en-CA" dirty="0" err="1"/>
              <a:t>dolum</a:t>
            </a:r>
            <a:r>
              <a:rPr lang="en-CA" dirty="0"/>
              <a:t> </a:t>
            </a:r>
            <a:r>
              <a:rPr lang="en-CA" dirty="0" err="1"/>
              <a:t>volupta</a:t>
            </a:r>
            <a:r>
              <a:rPr lang="en-CA" dirty="0"/>
              <a:t> eat ex </a:t>
            </a:r>
            <a:r>
              <a:rPr lang="en-CA" dirty="0" err="1"/>
              <a:t>expediatatur</a:t>
            </a:r>
            <a:r>
              <a:rPr lang="en-CA" dirty="0"/>
              <a:t> </a:t>
            </a:r>
            <a:r>
              <a:rPr lang="en-CA" dirty="0" err="1"/>
              <a:t>asincte</a:t>
            </a:r>
            <a:r>
              <a:rPr lang="en-CA" dirty="0"/>
              <a:t> </a:t>
            </a:r>
            <a:r>
              <a:rPr lang="en-CA" dirty="0" err="1"/>
              <a:t>mipore</a:t>
            </a:r>
            <a:r>
              <a:rPr lang="en-CA" dirty="0"/>
              <a:t>, </a:t>
            </a:r>
            <a:r>
              <a:rPr lang="en-CA" dirty="0" err="1"/>
              <a:t>te</a:t>
            </a:r>
            <a:r>
              <a:rPr lang="en-CA" dirty="0"/>
              <a:t> </a:t>
            </a:r>
            <a:r>
              <a:rPr lang="en-CA" dirty="0" err="1"/>
              <a:t>venet</a:t>
            </a:r>
            <a:r>
              <a:rPr lang="en-CA" dirty="0"/>
              <a:t> </a:t>
            </a:r>
            <a:r>
              <a:rPr lang="en-CA" dirty="0" err="1"/>
              <a:t>repratquos</a:t>
            </a:r>
            <a:r>
              <a:rPr lang="en-CA" dirty="0"/>
              <a:t> </a:t>
            </a:r>
            <a:r>
              <a:rPr lang="en-CA" dirty="0" err="1"/>
              <a:t>ipisi</a:t>
            </a:r>
            <a:r>
              <a:rPr lang="en-CA" dirty="0"/>
              <a:t> </a:t>
            </a:r>
            <a:r>
              <a:rPr lang="en-CA" dirty="0" err="1"/>
              <a:t>nim</a:t>
            </a:r>
            <a:r>
              <a:rPr lang="en-CA" dirty="0"/>
              <a:t> </a:t>
            </a:r>
            <a:r>
              <a:rPr lang="en-CA" dirty="0" err="1"/>
              <a:t>harum</a:t>
            </a:r>
            <a:r>
              <a:rPr lang="en-CA" dirty="0"/>
              <a:t> </a:t>
            </a:r>
            <a:r>
              <a:rPr lang="en-CA" dirty="0" err="1"/>
              <a:t>quia</a:t>
            </a:r>
            <a:r>
              <a:rPr lang="en-CA" dirty="0"/>
              <a:t> debit </a:t>
            </a:r>
            <a:r>
              <a:rPr lang="en-CA" dirty="0" err="1"/>
              <a:t>prestiur</a:t>
            </a:r>
            <a:r>
              <a:rPr lang="en-CA" dirty="0"/>
              <a:t> res </a:t>
            </a:r>
            <a:r>
              <a:rPr lang="en-CA" dirty="0" err="1"/>
              <a:t>dem.</a:t>
            </a:r>
            <a:endParaRPr lang="en-CA" dirty="0"/>
          </a:p>
          <a:p>
            <a:pPr lvl="0"/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8207375" y="6255948"/>
            <a:ext cx="509588" cy="455612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 sz="1200" baseline="0">
                <a:solidFill>
                  <a:schemeClr val="accent1"/>
                </a:solidFill>
                <a:latin typeface="Arial"/>
              </a:defRPr>
            </a:lvl1pPr>
          </a:lstStyle>
          <a:p>
            <a:pPr lvl="0"/>
            <a:r>
              <a:rPr lang="en-CA" dirty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27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04"/>
            <a:ext cx="1952272" cy="6853049"/>
            <a:chOff x="6627813" y="195650"/>
            <a:chExt cx="1952625" cy="5678101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65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0273E-2434-A946-B294-993FD45AF8FF}" type="datetimeFigureOut">
              <a:rPr lang="en-US" smtClean="0"/>
              <a:t>3/10/19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853D8BD-210A-5448-AB72-A2222803B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656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4" r:id="rId1"/>
    <p:sldLayoutId id="2147484455" r:id="rId2"/>
    <p:sldLayoutId id="2147484456" r:id="rId3"/>
    <p:sldLayoutId id="2147484457" r:id="rId4"/>
    <p:sldLayoutId id="2147484458" r:id="rId5"/>
    <p:sldLayoutId id="2147484459" r:id="rId6"/>
    <p:sldLayoutId id="2147484460" r:id="rId7"/>
    <p:sldLayoutId id="2147484461" r:id="rId8"/>
    <p:sldLayoutId id="2147484462" r:id="rId9"/>
    <p:sldLayoutId id="2147484463" r:id="rId10"/>
    <p:sldLayoutId id="2147484464" r:id="rId11"/>
    <p:sldLayoutId id="2147484465" r:id="rId12"/>
    <p:sldLayoutId id="2147484466" r:id="rId13"/>
    <p:sldLayoutId id="2147484467" r:id="rId14"/>
    <p:sldLayoutId id="2147484468" r:id="rId15"/>
    <p:sldLayoutId id="2147484469" r:id="rId16"/>
    <p:sldLayoutId id="2147484470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-sa/3.0/" TargetMode="External"/><Relationship Id="rId3" Type="http://schemas.openxmlformats.org/officeDocument/2006/relationships/image" Target="../media/image4.jpg&amp;ehk=V1"/><Relationship Id="rId7" Type="http://schemas.openxmlformats.org/officeDocument/2006/relationships/hyperlink" Target="http://sites.duke.edu/english211s_01_s2013/2013/04/23/health-care-for-20-somethings-by-20-somethings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&amp;ehk="/><Relationship Id="rId5" Type="http://schemas.openxmlformats.org/officeDocument/2006/relationships/hyperlink" Target="https://creativecommons.org/licenses/by-nc-nd/2.5/" TargetMode="External"/><Relationship Id="rId4" Type="http://schemas.openxmlformats.org/officeDocument/2006/relationships/hyperlink" Target="https://ottawamindfulnessclinic.wordpress.com/tag/mindfulness-starts-here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hyperlink" Target="https://mindfulnessexercises.com/self-compassion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29.png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33.png"/><Relationship Id="rId4" Type="http://schemas.openxmlformats.org/officeDocument/2006/relationships/image" Target="../media/image43.JPG"/><Relationship Id="rId9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ttoscharmer.com/sites/default/files/2003_TheBlindSpot.pdf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toddkashdan.com/articles/Mcknight%20&amp;%20Kashdan%20(2009)%20Purpose%20in%20life%20Rev%20Gen%20Psy.pdf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extLst/>
          </p:nvPr>
        </p:nvSpPr>
        <p:spPr>
          <a:xfrm>
            <a:off x="914400" y="177800"/>
            <a:ext cx="7997588" cy="523716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Care of Self:  </a:t>
            </a:r>
            <a:br>
              <a:rPr lang="en-US" b="1" dirty="0"/>
            </a:br>
            <a:r>
              <a:rPr lang="en-US" b="1" dirty="0"/>
              <a:t>A Practical Model for Health and Spiritual Wellness</a:t>
            </a:r>
            <a:br>
              <a:rPr lang="en-US" dirty="0"/>
            </a:br>
            <a:br>
              <a:rPr lang="en-US" dirty="0"/>
            </a:br>
            <a:endParaRPr lang="en-US" sz="54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extLst/>
          </p:nvPr>
        </p:nvSpPr>
        <p:spPr>
          <a:xfrm>
            <a:off x="444931" y="4614864"/>
            <a:ext cx="8623851" cy="2065336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en-US" sz="4900" b="1" dirty="0"/>
              <a:t>Luann </a:t>
            </a:r>
            <a:r>
              <a:rPr lang="en-US" sz="4900" b="1" dirty="0" err="1"/>
              <a:t>Drolc</a:t>
            </a:r>
            <a:r>
              <a:rPr lang="en-US" sz="4900" b="1" dirty="0"/>
              <a:t> Fortune, PhD, LMT</a:t>
            </a:r>
          </a:p>
          <a:p>
            <a:pPr algn="r"/>
            <a:endParaRPr lang="en-US" sz="4900" b="1" dirty="0"/>
          </a:p>
          <a:p>
            <a:pPr algn="r"/>
            <a:r>
              <a:rPr lang="en-US" sz="3000" b="1" dirty="0"/>
              <a:t>	</a:t>
            </a:r>
          </a:p>
          <a:p>
            <a:pPr algn="r"/>
            <a:r>
              <a:rPr lang="en-US" sz="3000" b="1" dirty="0"/>
              <a:t> </a:t>
            </a:r>
          </a:p>
          <a:p>
            <a:pPr algn="r"/>
            <a:r>
              <a:rPr lang="en-US" sz="2400" dirty="0"/>
              <a:t> </a:t>
            </a:r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93371" y="276045"/>
            <a:ext cx="4669973" cy="1628955"/>
          </a:xfrm>
        </p:spPr>
        <p:txBody>
          <a:bodyPr>
            <a:normAutofit/>
          </a:bodyPr>
          <a:lstStyle/>
          <a:p>
            <a:r>
              <a:rPr lang="en-US" sz="4000" b="1" dirty="0"/>
              <a:t>Mindful Moment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469" y="1757364"/>
            <a:ext cx="7479897" cy="4057650"/>
          </a:xfrm>
          <a:prstGeom prst="rect">
            <a:avLst/>
          </a:prstGeom>
        </p:spPr>
      </p:pic>
      <p:sp>
        <p:nvSpPr>
          <p:cNvPr id="6" name="Slide Number Placeholder 15">
            <a:extLst>
              <a:ext uri="{FF2B5EF4-FFF2-40B4-BE49-F238E27FC236}">
                <a16:creationId xmlns:a16="http://schemas.microsoft.com/office/drawing/2014/main" id="{9BE5BF73-CD45-4DC6-9BCF-A8D11E730EA0}"/>
              </a:ext>
            </a:extLst>
          </p:cNvPr>
          <p:cNvSpPr txBox="1">
            <a:spLocks/>
          </p:cNvSpPr>
          <p:nvPr/>
        </p:nvSpPr>
        <p:spPr bwMode="auto">
          <a:xfrm>
            <a:off x="8160016" y="6298213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0" latinLnBrk="0" hangingPunct="0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1pPr>
            <a:lvl2pPr marL="742950" indent="-285750" algn="l" defTabSz="457200" rtl="0" eaLnBrk="0" latinLnBrk="0" hangingPunct="0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2pPr>
            <a:lvl3pPr marL="1143000" indent="-228600" algn="l" defTabSz="457200" rtl="0" eaLnBrk="0" latinLnBrk="0" hangingPunct="0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3pPr>
            <a:lvl4pPr marL="1600200" indent="-228600" algn="l" defTabSz="457200" rtl="0" eaLnBrk="0" latinLnBrk="0" hangingPunct="0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4pPr>
            <a:lvl5pPr marL="2057400" indent="-228600" algn="l" defTabSz="457200" rtl="0" eaLnBrk="0" latinLnBrk="0" hangingPunct="0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eaLnBrk="1" hangingPunct="1"/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29551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Content Placeholder 1">
            <a:extLst>
              <a:ext uri="{FF2B5EF4-FFF2-40B4-BE49-F238E27FC236}">
                <a16:creationId xmlns:a16="http://schemas.microsoft.com/office/drawing/2014/main" id="{E646495B-1597-2746-9EC3-FCAE97688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4724400"/>
            <a:ext cx="1295400" cy="1401763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20482" name="Title 2">
            <a:extLst>
              <a:ext uri="{FF2B5EF4-FFF2-40B4-BE49-F238E27FC236}">
                <a16:creationId xmlns:a16="http://schemas.microsoft.com/office/drawing/2014/main" id="{CA9C0203-91DD-E84D-9DB6-B7ADD8D92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0933" y="624110"/>
            <a:ext cx="6993467" cy="1280890"/>
          </a:xfrm>
        </p:spPr>
        <p:txBody>
          <a:bodyPr>
            <a:noAutofit/>
          </a:bodyPr>
          <a:lstStyle/>
          <a:p>
            <a:r>
              <a:rPr lang="en-US" altLang="en-US" sz="4000" b="1" dirty="0"/>
              <a:t>Welcome and Introductions</a:t>
            </a:r>
          </a:p>
        </p:txBody>
      </p:sp>
      <p:pic>
        <p:nvPicPr>
          <p:cNvPr id="20483" name="Picture 1">
            <a:extLst>
              <a:ext uri="{FF2B5EF4-FFF2-40B4-BE49-F238E27FC236}">
                <a16:creationId xmlns:a16="http://schemas.microsoft.com/office/drawing/2014/main" id="{95A86C31-657A-8B44-AC96-2CCE93E40D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350" y="1905000"/>
            <a:ext cx="6465666" cy="430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7329EE6-7186-194D-A4BC-012B5D795B68}"/>
              </a:ext>
            </a:extLst>
          </p:cNvPr>
          <p:cNvSpPr/>
          <p:nvPr/>
        </p:nvSpPr>
        <p:spPr>
          <a:xfrm>
            <a:off x="3657600" y="1905000"/>
            <a:ext cx="47194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444444"/>
                </a:solidFill>
                <a:latin typeface="PT serif" panose="020A0603040505020204" pitchFamily="18" charset="77"/>
              </a:rPr>
              <a:t>I pray that you may enjoy good health and that all may go well with you, even as your soul is getting along well.” </a:t>
            </a:r>
          </a:p>
          <a:p>
            <a:r>
              <a:rPr lang="en-US" b="1" dirty="0">
                <a:solidFill>
                  <a:srgbClr val="444444"/>
                </a:solidFill>
                <a:latin typeface="PT serif" panose="020A0603040505020204" pitchFamily="18" charset="77"/>
              </a:rPr>
              <a:t>– 3 John 1:2 NIV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65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01AA176-E034-4032-B0D7-B3CBD3C3E2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158485" y="1900065"/>
            <a:ext cx="6591300" cy="2332358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5DB533-4313-4A92-9EA3-AB055D824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698" y="324159"/>
            <a:ext cx="6923876" cy="1577475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/>
              <a:t>Overview:</a:t>
            </a:r>
            <a:br>
              <a:rPr lang="en-US" dirty="0"/>
            </a:br>
            <a:r>
              <a:rPr lang="en-US" dirty="0"/>
              <a:t>What is Self-care?</a:t>
            </a:r>
            <a:br>
              <a:rPr lang="en-US" dirty="0"/>
            </a:br>
            <a:r>
              <a:rPr lang="en-US" dirty="0"/>
              <a:t>What is Health?</a:t>
            </a:r>
          </a:p>
        </p:txBody>
      </p:sp>
      <p:sp>
        <p:nvSpPr>
          <p:cNvPr id="4" name="Slide Number Placeholder 15">
            <a:extLst>
              <a:ext uri="{FF2B5EF4-FFF2-40B4-BE49-F238E27FC236}">
                <a16:creationId xmlns:a16="http://schemas.microsoft.com/office/drawing/2014/main" id="{676A04E9-FF29-4A21-99A7-8879EE59DF9D}"/>
              </a:ext>
            </a:extLst>
          </p:cNvPr>
          <p:cNvSpPr txBox="1">
            <a:spLocks/>
          </p:cNvSpPr>
          <p:nvPr/>
        </p:nvSpPr>
        <p:spPr bwMode="auto">
          <a:xfrm>
            <a:off x="8160016" y="6298213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0" latinLnBrk="0" hangingPunct="0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1pPr>
            <a:lvl2pPr marL="742950" indent="-285750" algn="l" defTabSz="457200" rtl="0" eaLnBrk="0" latinLnBrk="0" hangingPunct="0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2pPr>
            <a:lvl3pPr marL="1143000" indent="-228600" algn="l" defTabSz="457200" rtl="0" eaLnBrk="0" latinLnBrk="0" hangingPunct="0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3pPr>
            <a:lvl4pPr marL="1600200" indent="-228600" algn="l" defTabSz="457200" rtl="0" eaLnBrk="0" latinLnBrk="0" hangingPunct="0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4pPr>
            <a:lvl5pPr marL="2057400" indent="-228600" algn="l" defTabSz="457200" rtl="0" eaLnBrk="0" latinLnBrk="0" hangingPunct="0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eaLnBrk="1" hangingPunct="1"/>
            <a:endParaRPr lang="en-US" alt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B60CED-DC0A-4C21-8DFB-46E14BE15EA4}"/>
              </a:ext>
            </a:extLst>
          </p:cNvPr>
          <p:cNvSpPr txBox="1"/>
          <p:nvPr/>
        </p:nvSpPr>
        <p:spPr>
          <a:xfrm>
            <a:off x="1122331" y="4215902"/>
            <a:ext cx="2782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4" tooltip="https://ottawamindfulnessclinic.wordpress.com/tag/mindfulness-starts-here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5" tooltip="https://creativecommons.org/licenses/by-nc-nd/2.5/"/>
              </a:rPr>
              <a:t>CC BY-NC-ND</a:t>
            </a:r>
            <a:endParaRPr lang="en-US" sz="9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94F0BEF-8B4B-41D9-9F78-53891CB198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3904615" y="3609372"/>
            <a:ext cx="4255401" cy="262863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B5C0693-D7B1-4E1D-8B4C-FF815B48610C}"/>
              </a:ext>
            </a:extLst>
          </p:cNvPr>
          <p:cNvSpPr txBox="1"/>
          <p:nvPr/>
        </p:nvSpPr>
        <p:spPr>
          <a:xfrm>
            <a:off x="3108960" y="6916023"/>
            <a:ext cx="53566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7" tooltip="http://sites.duke.edu/english211s_01_s2013/2013/04/23/health-care-for-20-somethings-by-20-somethings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8" tooltip="https://creativecommons.org/licenses/by-nc-sa/3.0/"/>
              </a:rPr>
              <a:t>CC BY-NC-SA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33342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6287" y="387928"/>
            <a:ext cx="7337652" cy="1062946"/>
          </a:xfrm>
        </p:spPr>
        <p:txBody>
          <a:bodyPr>
            <a:noAutofit/>
          </a:bodyPr>
          <a:lstStyle/>
          <a:p>
            <a:r>
              <a:rPr lang="en-US" b="1" dirty="0"/>
              <a:t>Chronic Conditions:  </a:t>
            </a:r>
            <a:br>
              <a:rPr lang="en-US" b="1" dirty="0"/>
            </a:br>
            <a:r>
              <a:rPr lang="en-US" b="1" dirty="0"/>
              <a:t>Opportunities for Self-care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/>
          </p:nvPr>
        </p:nvGraphicFramePr>
        <p:xfrm>
          <a:off x="-586596" y="2358731"/>
          <a:ext cx="5365629" cy="3369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3720634"/>
              </p:ext>
            </p:extLst>
          </p:nvPr>
        </p:nvGraphicFramePr>
        <p:xfrm>
          <a:off x="3554084" y="2393236"/>
          <a:ext cx="5409808" cy="3386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621765" y="1828800"/>
            <a:ext cx="1678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Age &gt;64 years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24423" y="1863305"/>
            <a:ext cx="2056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Age 18 – 64 years</a:t>
            </a:r>
          </a:p>
        </p:txBody>
      </p:sp>
    </p:spTree>
    <p:extLst>
      <p:ext uri="{BB962C8B-B14F-4D97-AF65-F5344CB8AC3E}">
        <p14:creationId xmlns:p14="http://schemas.microsoft.com/office/powerpoint/2010/main" val="495457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04BC3-D065-B348-AC75-01153035D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200" y="207818"/>
            <a:ext cx="6589200" cy="98367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Calibri" charset="0"/>
                <a:ea typeface="Calibri" charset="0"/>
                <a:cs typeface="Calibri" charset="0"/>
              </a:rPr>
              <a:t>Wellness Culprit: The Stress Response</a:t>
            </a:r>
            <a:br>
              <a:rPr lang="en-US" b="1" dirty="0">
                <a:latin typeface="Calibri" charset="0"/>
                <a:ea typeface="Calibri" charset="0"/>
                <a:cs typeface="Calibri" charset="0"/>
              </a:rPr>
            </a:br>
            <a:r>
              <a:rPr lang="en-US" b="1" dirty="0">
                <a:latin typeface="Calibri" charset="0"/>
                <a:ea typeface="Calibri" charset="0"/>
                <a:cs typeface="Calibri" charset="0"/>
              </a:rPr>
              <a:t>               </a:t>
            </a:r>
            <a:r>
              <a:rPr lang="en-US" dirty="0"/>
              <a:t>FIGHT OR FLIGHT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6FAC87-EF4E-C644-A913-69FC080C80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4836" y="1634837"/>
            <a:ext cx="3491257" cy="73429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What happens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AA6680-950D-B14D-92EB-673BDD9C52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35759" y="2175164"/>
            <a:ext cx="3042823" cy="4391890"/>
          </a:xfrm>
        </p:spPr>
        <p:txBody>
          <a:bodyPr>
            <a:normAutofit/>
          </a:bodyPr>
          <a:lstStyle/>
          <a:p>
            <a:pPr marL="347472" indent="-347472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dirty="0"/>
              <a:t>Physiologic response to danger, threat, or stress </a:t>
            </a:r>
          </a:p>
          <a:p>
            <a:pPr marL="347472" indent="-347472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dirty="0"/>
              <a:t>Arousal &amp; preparation</a:t>
            </a:r>
          </a:p>
          <a:p>
            <a:pPr marL="347472" indent="-347472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dirty="0"/>
              <a:t>Mediated by periorbital, frontal cortex, limbic system, hypothalamus, and autonomic nervous system</a:t>
            </a:r>
          </a:p>
          <a:p>
            <a:pPr marL="347472" indent="-347472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dirty="0"/>
              <a:t>Biochemical changes flow through the entire body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A61352-FBD7-3344-85AF-F748B6D0B9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656154" y="1717964"/>
            <a:ext cx="2873239" cy="651163"/>
          </a:xfrm>
        </p:spPr>
        <p:txBody>
          <a:bodyPr/>
          <a:lstStyle/>
          <a:p>
            <a:r>
              <a:rPr lang="en-US" b="1" dirty="0"/>
              <a:t>Bodily responses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5DAD3C-CD7B-C249-A400-0F3CA0BD56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55673" y="2175164"/>
            <a:ext cx="3449782" cy="4391890"/>
          </a:xfrm>
        </p:spPr>
        <p:txBody>
          <a:bodyPr>
            <a:normAutofit/>
          </a:bodyPr>
          <a:lstStyle/>
          <a:p>
            <a:pPr marL="495300" indent="-495300">
              <a:lnSpc>
                <a:spcPct val="120000"/>
              </a:lnSpc>
              <a:spcBef>
                <a:spcPct val="20000"/>
              </a:spcBef>
              <a:buNone/>
            </a:pPr>
            <a:r>
              <a:rPr lang="en-US" b="1" dirty="0">
                <a:cs typeface="Times New Roman" pitchFamily="18" charset="0"/>
                <a:sym typeface="Wingdings" pitchFamily="2" charset="2"/>
              </a:rPr>
              <a:t>↑ </a:t>
            </a:r>
            <a:r>
              <a:rPr lang="en-US" dirty="0">
                <a:sym typeface="Wingdings" pitchFamily="2" charset="2"/>
              </a:rPr>
              <a:t>Survival-Oriented Decisions</a:t>
            </a:r>
          </a:p>
          <a:p>
            <a:pPr marL="495300" indent="-495300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b="1" dirty="0">
                <a:cs typeface="Times New Roman" pitchFamily="18" charset="0"/>
                <a:sym typeface="Wingdings" pitchFamily="2" charset="2"/>
              </a:rPr>
              <a:t>↑</a:t>
            </a:r>
            <a:r>
              <a:rPr lang="en-US" dirty="0">
                <a:sym typeface="Wingdings" pitchFamily="2" charset="2"/>
              </a:rPr>
              <a:t> Adrenaline</a:t>
            </a:r>
          </a:p>
          <a:p>
            <a:pPr marL="495300" indent="-495300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b="1" dirty="0">
                <a:cs typeface="Times New Roman" pitchFamily="18" charset="0"/>
                <a:sym typeface="Wingdings" pitchFamily="2" charset="2"/>
              </a:rPr>
              <a:t>↑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/>
              <a:t>Blood Pressure</a:t>
            </a:r>
          </a:p>
          <a:p>
            <a:pPr marL="495300" indent="-495300">
              <a:lnSpc>
                <a:spcPct val="120000"/>
              </a:lnSpc>
              <a:spcBef>
                <a:spcPct val="20000"/>
              </a:spcBef>
              <a:buFont typeface="Wingdings 3" pitchFamily="18" charset="2"/>
              <a:buNone/>
            </a:pPr>
            <a:r>
              <a:rPr lang="en-US" b="1" dirty="0">
                <a:cs typeface="Times New Roman" pitchFamily="18" charset="0"/>
                <a:sym typeface="Wingdings" pitchFamily="2" charset="2"/>
              </a:rPr>
              <a:t>↑</a:t>
            </a:r>
            <a:r>
              <a:rPr lang="en-US" dirty="0">
                <a:sym typeface="Wingdings" pitchFamily="2" charset="2"/>
              </a:rPr>
              <a:t> Breathing &amp; Heart Rate</a:t>
            </a:r>
          </a:p>
          <a:p>
            <a:pPr marL="495300" indent="-495300">
              <a:lnSpc>
                <a:spcPct val="120000"/>
              </a:lnSpc>
              <a:spcBef>
                <a:spcPct val="20000"/>
              </a:spcBef>
              <a:buNone/>
            </a:pPr>
            <a:r>
              <a:rPr lang="en-US" b="1" dirty="0">
                <a:cs typeface="Times New Roman" pitchFamily="18" charset="0"/>
                <a:sym typeface="Wingdings" pitchFamily="2" charset="2"/>
              </a:rPr>
              <a:t>↑ </a:t>
            </a:r>
            <a:r>
              <a:rPr lang="en-US" dirty="0">
                <a:sym typeface="Wingdings" pitchFamily="2" charset="2"/>
              </a:rPr>
              <a:t>Muscle Tension</a:t>
            </a:r>
          </a:p>
          <a:p>
            <a:pPr marL="495300" indent="-495300">
              <a:lnSpc>
                <a:spcPct val="120000"/>
              </a:lnSpc>
              <a:spcBef>
                <a:spcPct val="20000"/>
              </a:spcBef>
              <a:buNone/>
            </a:pPr>
            <a:r>
              <a:rPr lang="en-US" b="1" dirty="0">
                <a:cs typeface="Times New Roman" pitchFamily="18" charset="0"/>
                <a:sym typeface="Wingdings" pitchFamily="2" charset="2"/>
              </a:rPr>
              <a:t>↓</a:t>
            </a:r>
            <a:r>
              <a:rPr lang="en-US" b="1" dirty="0">
                <a:sym typeface="Wingdings 3" pitchFamily="18" charset="2"/>
              </a:rPr>
              <a:t> </a:t>
            </a:r>
            <a:r>
              <a:rPr lang="en-US" dirty="0">
                <a:sym typeface="Wingdings 3" pitchFamily="18" charset="2"/>
              </a:rPr>
              <a:t>Cortical Activity</a:t>
            </a:r>
            <a:r>
              <a:rPr lang="en-US" dirty="0">
                <a:sym typeface="Wingdings" pitchFamily="2" charset="2"/>
              </a:rPr>
              <a:t> </a:t>
            </a:r>
          </a:p>
          <a:p>
            <a:pPr marL="495300" indent="-495300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b="1" dirty="0">
                <a:cs typeface="Times New Roman" pitchFamily="18" charset="0"/>
                <a:sym typeface="Wingdings" pitchFamily="2" charset="2"/>
              </a:rPr>
              <a:t>↓</a:t>
            </a:r>
            <a:r>
              <a:rPr lang="en-US" b="1" dirty="0">
                <a:sym typeface="Wingdings 3" pitchFamily="18" charset="2"/>
              </a:rPr>
              <a:t> </a:t>
            </a:r>
            <a:r>
              <a:rPr lang="en-US" dirty="0">
                <a:sym typeface="Wingdings 3" pitchFamily="18" charset="2"/>
              </a:rPr>
              <a:t>Intestinal Activity</a:t>
            </a:r>
          </a:p>
          <a:p>
            <a:pPr marL="495300" indent="-495300">
              <a:lnSpc>
                <a:spcPct val="120000"/>
              </a:lnSpc>
              <a:spcBef>
                <a:spcPct val="20000"/>
              </a:spcBef>
              <a:buNone/>
            </a:pPr>
            <a:r>
              <a:rPr lang="en-US" b="1" dirty="0">
                <a:cs typeface="Times New Roman" pitchFamily="18" charset="0"/>
                <a:sym typeface="Wingdings" pitchFamily="2" charset="2"/>
              </a:rPr>
              <a:t>↓</a:t>
            </a:r>
            <a:r>
              <a:rPr lang="en-US" b="1" dirty="0">
                <a:sym typeface="Wingdings 3" pitchFamily="18" charset="2"/>
              </a:rPr>
              <a:t> </a:t>
            </a:r>
            <a:r>
              <a:rPr lang="en-US" dirty="0">
                <a:sym typeface="Wingdings 3" pitchFamily="18" charset="2"/>
              </a:rPr>
              <a:t>Peripheral Vision</a:t>
            </a:r>
          </a:p>
          <a:p>
            <a:endParaRPr lang="en-US" dirty="0"/>
          </a:p>
        </p:txBody>
      </p:sp>
      <p:pic>
        <p:nvPicPr>
          <p:cNvPr id="7" name="Picture 4" descr="http://t3.gstatic.com/images?q=tbn:ANd9GcSK9Iy9XqbMhghPVYkpHfp4W3SkZrYVoAdIls16TrJbaW69LVKuIA">
            <a:extLst>
              <a:ext uri="{FF2B5EF4-FFF2-40B4-BE49-F238E27FC236}">
                <a16:creationId xmlns:a16="http://schemas.microsoft.com/office/drawing/2014/main" id="{2F6F5C9A-6016-7D46-85B0-8313D20CDA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0119" y="2012113"/>
            <a:ext cx="2025640" cy="27954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4410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oot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68" cy="6858000"/>
          </a:xfrm>
          <a:prstGeom prst="rect">
            <a:avLst/>
          </a:prstGeom>
        </p:spPr>
      </p:pic>
      <p:pic>
        <p:nvPicPr>
          <p:cNvPr id="12" name="Picture 11" descr="Saybrook_Flower_of_Life_Pattern_Improvisation_gre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84" y="386295"/>
            <a:ext cx="8166100" cy="623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0925" y="193442"/>
            <a:ext cx="8564040" cy="807115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latin typeface="Museo Sans 500"/>
                <a:cs typeface="Museo Sans 500"/>
              </a:rPr>
              <a:t>Psychoneuroimmunology (PNI)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00925" y="2078985"/>
            <a:ext cx="8564040" cy="35514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800" baseline="30000" dirty="0">
              <a:solidFill>
                <a:schemeClr val="tx1"/>
              </a:solidFill>
              <a:latin typeface="Museo Sans 500"/>
              <a:cs typeface="Museo Sans 500"/>
            </a:endParaRPr>
          </a:p>
        </p:txBody>
      </p:sp>
      <p:pic>
        <p:nvPicPr>
          <p:cNvPr id="10" name="Picture 9" descr="line_break_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" y="1199541"/>
            <a:ext cx="8364628" cy="75667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84" y="1313512"/>
            <a:ext cx="83820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7062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77078" y="1521372"/>
            <a:ext cx="308051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646563"/>
                </a:solidFill>
              </a:rPr>
              <a:t>Sustainable Self-care Practices:   </a:t>
            </a:r>
          </a:p>
          <a:p>
            <a:pPr algn="ctr"/>
            <a:r>
              <a:rPr lang="en-US" sz="2800" b="1" dirty="0">
                <a:solidFill>
                  <a:srgbClr val="646563"/>
                </a:solidFill>
              </a:rPr>
              <a:t>7 Sources of Health Model*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21530" y="805343"/>
            <a:ext cx="293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646563"/>
                </a:solidFill>
              </a:rPr>
              <a:t>YOUR WHY: Purpose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44209" y="1617328"/>
            <a:ext cx="1669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646563"/>
                </a:solidFill>
              </a:rPr>
              <a:t>Body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44209" y="2429313"/>
            <a:ext cx="1166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646563"/>
                </a:solidFill>
              </a:rPr>
              <a:t>Mind</a:t>
            </a:r>
          </a:p>
        </p:txBody>
      </p:sp>
      <p:sp>
        <p:nvSpPr>
          <p:cNvPr id="9" name="TextBox 8"/>
          <p:cNvSpPr txBox="1"/>
          <p:nvPr/>
        </p:nvSpPr>
        <p:spPr>
          <a:xfrm rot="10800000" flipV="1">
            <a:off x="5844209" y="3367766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646563"/>
                </a:solidFill>
              </a:rPr>
              <a:t>Creativity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44209" y="4121552"/>
            <a:ext cx="1351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646563"/>
                </a:solidFill>
              </a:rPr>
              <a:t>Emotions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44209" y="4933537"/>
            <a:ext cx="2809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646563"/>
                </a:solidFill>
              </a:rPr>
              <a:t>Community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36973" y="5790801"/>
            <a:ext cx="2478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646563"/>
                </a:solidFill>
              </a:rPr>
              <a:t>Environment</a:t>
            </a:r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4225" y="145774"/>
            <a:ext cx="2069983" cy="6601844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 rot="16200000">
            <a:off x="2541519" y="3666506"/>
            <a:ext cx="2370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7 Sources of Health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55BAFD4-B82A-574F-B2F1-E79554FAE195}"/>
              </a:ext>
            </a:extLst>
          </p:cNvPr>
          <p:cNvSpPr/>
          <p:nvPr/>
        </p:nvSpPr>
        <p:spPr>
          <a:xfrm rot="10800000" flipV="1">
            <a:off x="1077844" y="4838195"/>
            <a:ext cx="21741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*Based on model developed by R. Russo (2018)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99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CC583FC-3774-47D1-9A8B-E0DBA89CB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8DDDC38-A59D-4C57-BEAA-01E57BD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513923" y="228600"/>
            <a:ext cx="2138628" cy="6638625"/>
            <a:chOff x="2487613" y="285750"/>
            <a:chExt cx="2428875" cy="5654676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07181E0D-4E2E-4CF7-83D6-6BF1884F26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41E4039F-6250-4F1A-8B44-8211D95CBF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C27CE0F8-A859-4A25-8A2E-2F48B2D7F1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1D3B4413-99E7-41CB-BC1A-91CB93B73D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2B5AE9BA-21EA-413E-92D1-70B41D12F8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EA6962B4-B58E-4363-AE37-502AAB46F0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8CFEAE09-A4F7-4009-BBA4-E007F3FF2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BEC0F162-6193-4A0C-9667-DD7C8B4BD8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7AE69957-54B0-48E2-8BCD-EE01C7190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9E3E384D-F4D8-4B3A-978C-EFEED16D33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66DD5E8A-F260-4F93-94D6-AA109560AC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AB7CE38B-1EFC-4D54-BD22-F0E1C0ED2A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4251A81-4530-41B5-B8FB-DC124AC02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507832" y="-786"/>
            <a:ext cx="1767505" cy="6854040"/>
            <a:chOff x="6627813" y="194833"/>
            <a:chExt cx="1952625" cy="5678918"/>
          </a:xfrm>
        </p:grpSpPr>
        <p:sp>
          <p:nvSpPr>
            <p:cNvPr id="31" name="Freeform 27">
              <a:extLst>
                <a:ext uri="{FF2B5EF4-FFF2-40B4-BE49-F238E27FC236}">
                  <a16:creationId xmlns:a16="http://schemas.microsoft.com/office/drawing/2014/main" id="{704F0C26-A940-4311-8A41-C69C075D7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28">
              <a:extLst>
                <a:ext uri="{FF2B5EF4-FFF2-40B4-BE49-F238E27FC236}">
                  <a16:creationId xmlns:a16="http://schemas.microsoft.com/office/drawing/2014/main" id="{72844B50-4A36-4E90-9BD1-7945BAF043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29">
              <a:extLst>
                <a:ext uri="{FF2B5EF4-FFF2-40B4-BE49-F238E27FC236}">
                  <a16:creationId xmlns:a16="http://schemas.microsoft.com/office/drawing/2014/main" id="{FFFF2F5F-4D06-40B4-AAF7-7BF88551BF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0">
              <a:extLst>
                <a:ext uri="{FF2B5EF4-FFF2-40B4-BE49-F238E27FC236}">
                  <a16:creationId xmlns:a16="http://schemas.microsoft.com/office/drawing/2014/main" id="{C2D84FDB-118B-42FD-8561-B383615D2B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1">
              <a:extLst>
                <a:ext uri="{FF2B5EF4-FFF2-40B4-BE49-F238E27FC236}">
                  <a16:creationId xmlns:a16="http://schemas.microsoft.com/office/drawing/2014/main" id="{5B64B543-1195-4970-808B-156908D3B5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2">
              <a:extLst>
                <a:ext uri="{FF2B5EF4-FFF2-40B4-BE49-F238E27FC236}">
                  <a16:creationId xmlns:a16="http://schemas.microsoft.com/office/drawing/2014/main" id="{1B6440B3-14CA-4B3F-AF89-7FEC0A2246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3">
              <a:extLst>
                <a:ext uri="{FF2B5EF4-FFF2-40B4-BE49-F238E27FC236}">
                  <a16:creationId xmlns:a16="http://schemas.microsoft.com/office/drawing/2014/main" id="{47F34F74-6C9C-4D9D-B2D7-AF753BD44A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8" name="Freeform 34">
              <a:extLst>
                <a:ext uri="{FF2B5EF4-FFF2-40B4-BE49-F238E27FC236}">
                  <a16:creationId xmlns:a16="http://schemas.microsoft.com/office/drawing/2014/main" id="{4246517D-AB8F-4BEF-B5E5-7A8BC0DDE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9" name="Freeform 35">
              <a:extLst>
                <a:ext uri="{FF2B5EF4-FFF2-40B4-BE49-F238E27FC236}">
                  <a16:creationId xmlns:a16="http://schemas.microsoft.com/office/drawing/2014/main" id="{0ACFBF4D-E487-4BD0-8BCA-2DB6DC0464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0" name="Freeform 36">
              <a:extLst>
                <a:ext uri="{FF2B5EF4-FFF2-40B4-BE49-F238E27FC236}">
                  <a16:creationId xmlns:a16="http://schemas.microsoft.com/office/drawing/2014/main" id="{23DE6D3A-314E-4642-AEAF-54B822D4E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1" name="Freeform 37">
              <a:extLst>
                <a:ext uri="{FF2B5EF4-FFF2-40B4-BE49-F238E27FC236}">
                  <a16:creationId xmlns:a16="http://schemas.microsoft.com/office/drawing/2014/main" id="{FEE0BBF7-C59B-4279-AFF5-28F6433B9A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2" name="Freeform 38">
              <a:extLst>
                <a:ext uri="{FF2B5EF4-FFF2-40B4-BE49-F238E27FC236}">
                  <a16:creationId xmlns:a16="http://schemas.microsoft.com/office/drawing/2014/main" id="{B2C1E620-478E-4DC2-A505-934657FF11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E66314C-66CF-9F44-81E9-908A0DF31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2322" y="228600"/>
            <a:ext cx="3766137" cy="1676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 dirty="0"/>
              <a:t>Your WHY: </a:t>
            </a:r>
            <a:br>
              <a:rPr lang="en-US" sz="2800" b="1" dirty="0"/>
            </a:br>
            <a:r>
              <a:rPr lang="en-US" sz="2800" b="1" dirty="0"/>
              <a:t>Life Purpose 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ECDF498-6F66-4565-9FB7-107670333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84278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6" name="Freeform 11">
            <a:extLst>
              <a:ext uri="{FF2B5EF4-FFF2-40B4-BE49-F238E27FC236}">
                <a16:creationId xmlns:a16="http://schemas.microsoft.com/office/drawing/2014/main" id="{E0779346-49CA-41C2-BD0A-62F2E1903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3484278" y="714375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D7AE79-58B3-F74F-9978-7EE422951E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943" b="3073"/>
          <a:stretch/>
        </p:blipFill>
        <p:spPr>
          <a:xfrm rot="5400000">
            <a:off x="-1681792" y="1682357"/>
            <a:ext cx="6858000" cy="349674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91237F-F0B9-3440-A93F-5C48C5E45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6112" y="1399026"/>
            <a:ext cx="4452345" cy="4512196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Beyond happiness, having a sense of purpose can 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increase your life by up to 7 years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have a stronger immune system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are at lower risk for chronic disease </a:t>
            </a:r>
          </a:p>
          <a:p>
            <a:pPr>
              <a:lnSpc>
                <a:spcPct val="90000"/>
              </a:lnSpc>
            </a:pPr>
            <a:r>
              <a:rPr lang="en-US" dirty="0"/>
              <a:t>If you are already crystal clear, then you can use the WHY skills to validate and strengthen your sense of purpose. </a:t>
            </a:r>
          </a:p>
          <a:p>
            <a:pPr>
              <a:lnSpc>
                <a:spcPct val="90000"/>
              </a:lnSpc>
            </a:pPr>
            <a:r>
              <a:rPr lang="en-US" dirty="0"/>
              <a:t>Skills to build your WHY: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Self- coaching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Sharing your Life Story 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“Crucibles”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Being of Service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DF3160-62BE-B64B-99CE-7A1E9B27C7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33687">
            <a:off x="7621089" y="466052"/>
            <a:ext cx="1201530" cy="90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39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48033-43FB-1048-8B08-1E9014255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5554" y="313452"/>
            <a:ext cx="4620492" cy="1280890"/>
          </a:xfrm>
        </p:spPr>
        <p:txBody>
          <a:bodyPr>
            <a:normAutofit/>
          </a:bodyPr>
          <a:lstStyle/>
          <a:p>
            <a:r>
              <a:rPr lang="en-US" sz="3200" b="1" dirty="0"/>
              <a:t>Physical Body </a:t>
            </a:r>
            <a:br>
              <a:rPr lang="en-US" sz="3200" b="1" dirty="0"/>
            </a:br>
            <a:endParaRPr lang="en-US" sz="3200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2BFFFE-FA8B-034B-8B3D-7D7B5B5A75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88252" y="1344553"/>
            <a:ext cx="3734393" cy="448003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/>
              <a:t>Attention to movement, sleep, and eating, </a:t>
            </a:r>
            <a:r>
              <a:rPr lang="en-US" sz="2800" b="1" dirty="0"/>
              <a:t>all are interrelated </a:t>
            </a:r>
            <a:endParaRPr lang="en-US" sz="2800" dirty="0"/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The quality and quantity of what you eat impacts your movement and sleep...sleep impacts movement and eating... movement impacts your eating and sleeping. </a:t>
            </a:r>
          </a:p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1DBD199-EC97-E943-A2A9-0BF5BBC48F0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320" y="251925"/>
            <a:ext cx="2848134" cy="360523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11161AA-179D-814B-B0A1-121984E510D6}"/>
              </a:ext>
            </a:extLst>
          </p:cNvPr>
          <p:cNvSpPr/>
          <p:nvPr/>
        </p:nvSpPr>
        <p:spPr>
          <a:xfrm>
            <a:off x="5606320" y="3927423"/>
            <a:ext cx="319753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Skills you can learn to build your body: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Movement of Spine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Standing, posture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Food = Medicine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Healthy Sleep Habits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Breathing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90FF5D-C2EE-5449-9D17-8D4A79BEE5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488022">
            <a:off x="89380" y="386495"/>
            <a:ext cx="1325488" cy="99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79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B8E763-1C8D-8645-B5FC-16DA4E1577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77636" y="440267"/>
            <a:ext cx="7356765" cy="62653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/>
              <a:t>Power of Movement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400" dirty="0"/>
              <a:t>Protects memory &amp; thinking skills </a:t>
            </a:r>
          </a:p>
          <a:p>
            <a:r>
              <a:rPr lang="en-US" sz="2400" dirty="0"/>
              <a:t>Sitting-Is-The-New-Smoking</a:t>
            </a:r>
          </a:p>
          <a:p>
            <a:r>
              <a:rPr lang="en-US" sz="2400" dirty="0"/>
              <a:t>Sitting for 5 </a:t>
            </a:r>
            <a:r>
              <a:rPr lang="en-US" sz="2400" dirty="0" err="1"/>
              <a:t>hrs</a:t>
            </a:r>
            <a:r>
              <a:rPr lang="en-US" sz="2400" dirty="0"/>
              <a:t> per day = 5 </a:t>
            </a:r>
            <a:r>
              <a:rPr lang="en-US" sz="2400" dirty="0" err="1"/>
              <a:t>yrs</a:t>
            </a:r>
            <a:r>
              <a:rPr lang="en-US" sz="2400" dirty="0"/>
              <a:t> lower life expectancy</a:t>
            </a:r>
          </a:p>
          <a:p>
            <a:r>
              <a:rPr lang="en-US" sz="2400" dirty="0"/>
              <a:t>Moving every hour reduces chances of: </a:t>
            </a:r>
          </a:p>
          <a:p>
            <a:pPr lvl="1"/>
            <a:r>
              <a:rPr lang="en-US" sz="2400" dirty="0"/>
              <a:t>Hypertension by 50% </a:t>
            </a:r>
          </a:p>
          <a:p>
            <a:pPr lvl="1"/>
            <a:r>
              <a:rPr lang="en-US" sz="2400" dirty="0"/>
              <a:t>Diabetes by 30% </a:t>
            </a:r>
          </a:p>
          <a:p>
            <a:pPr lvl="1"/>
            <a:r>
              <a:rPr lang="en-US" sz="2400" dirty="0"/>
              <a:t>Stroke by 27% </a:t>
            </a:r>
          </a:p>
          <a:p>
            <a:pPr lvl="1"/>
            <a:r>
              <a:rPr lang="en-US" sz="2400" dirty="0"/>
              <a:t>Certain cancers by 25%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3C86B7-BB7E-204A-B71D-EAAB59B1B3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5936" y="3857625"/>
            <a:ext cx="3057385" cy="28479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7E00E97-335C-274B-8288-C37DDB84E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88864">
            <a:off x="6523128" y="152400"/>
            <a:ext cx="2011273" cy="2080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07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3EA69-C92B-AF49-AFB2-ED8EA7EA2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200" y="166461"/>
            <a:ext cx="6589200" cy="1738539"/>
          </a:xfrm>
        </p:spPr>
        <p:txBody>
          <a:bodyPr>
            <a:normAutofit/>
          </a:bodyPr>
          <a:lstStyle/>
          <a:p>
            <a:r>
              <a:rPr lang="en-US" b="1" dirty="0"/>
              <a:t>Mind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B31A4-A1EE-A747-AC68-B280529243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223300"/>
            <a:ext cx="3962400" cy="5634700"/>
          </a:xfrm>
        </p:spPr>
        <p:txBody>
          <a:bodyPr>
            <a:normAutofit fontScale="25000" lnSpcReduction="20000"/>
          </a:bodyPr>
          <a:lstStyle/>
          <a:p>
            <a:r>
              <a:rPr lang="en-US" sz="8800" dirty="0"/>
              <a:t>Involves your ability to channel your thoughts, attention and focus</a:t>
            </a:r>
          </a:p>
          <a:p>
            <a:r>
              <a:rPr lang="en-US" sz="8800" dirty="0">
                <a:solidFill>
                  <a:schemeClr val="tx1"/>
                </a:solidFill>
              </a:rPr>
              <a:t>Positive thoughts are highly correlated with better health</a:t>
            </a:r>
          </a:p>
          <a:p>
            <a:r>
              <a:rPr lang="en-US" sz="8800" dirty="0"/>
              <a:t>Intense </a:t>
            </a:r>
            <a:r>
              <a:rPr lang="en-US" sz="8800" b="1" dirty="0"/>
              <a:t>prayer</a:t>
            </a:r>
            <a:r>
              <a:rPr lang="en-US" sz="8800" dirty="0"/>
              <a:t> and meditation alter brain structure and function including pe</a:t>
            </a:r>
            <a:r>
              <a:rPr lang="en-US" sz="8000" dirty="0"/>
              <a:t>rception of reality</a:t>
            </a:r>
          </a:p>
          <a:p>
            <a:r>
              <a:rPr lang="en-US" sz="8000" dirty="0"/>
              <a:t>Skills to build your mind:</a:t>
            </a:r>
          </a:p>
          <a:p>
            <a:pPr lvl="1"/>
            <a:r>
              <a:rPr lang="en-US" sz="8000" dirty="0"/>
              <a:t>Meditation</a:t>
            </a:r>
          </a:p>
          <a:p>
            <a:pPr lvl="1"/>
            <a:r>
              <a:rPr lang="en-US" sz="8000" dirty="0"/>
              <a:t>Life-long Learning</a:t>
            </a:r>
          </a:p>
          <a:p>
            <a:pPr lvl="1"/>
            <a:r>
              <a:rPr lang="en-US" sz="8000" dirty="0"/>
              <a:t>Focus exercises</a:t>
            </a:r>
          </a:p>
          <a:p>
            <a:pPr lvl="1"/>
            <a:r>
              <a:rPr lang="en-US" sz="8000" dirty="0" err="1"/>
              <a:t>Neurobics</a:t>
            </a:r>
            <a:r>
              <a:rPr lang="en-US" sz="8000" dirty="0"/>
              <a:t>: Brain exercises</a:t>
            </a:r>
          </a:p>
          <a:p>
            <a:endParaRPr lang="en-US" sz="8000" dirty="0"/>
          </a:p>
          <a:p>
            <a:endParaRPr lang="en-US" sz="50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en-US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/>
          </a:p>
          <a:p>
            <a:endParaRPr lang="en-US" sz="1200" dirty="0"/>
          </a:p>
          <a:p>
            <a:pPr lvl="1"/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A9953A6-02CC-0646-9CDF-DC29EB1889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15095" y="3429000"/>
            <a:ext cx="4088720" cy="3262539"/>
          </a:xfrm>
        </p:spPr>
        <p:txBody>
          <a:bodyPr>
            <a:normAutofit fontScale="25000" lnSpcReduction="20000"/>
          </a:bodyPr>
          <a:lstStyle/>
          <a:p>
            <a:r>
              <a:rPr lang="en-US" sz="6400" dirty="0"/>
              <a:t>Research on meditation:</a:t>
            </a:r>
          </a:p>
          <a:p>
            <a:pPr lvl="1"/>
            <a:r>
              <a:rPr lang="en-US" sz="6400" dirty="0"/>
              <a:t>Reduced fatigue and anxiety</a:t>
            </a:r>
          </a:p>
          <a:p>
            <a:pPr lvl="1"/>
            <a:r>
              <a:rPr lang="en-US" sz="6400" dirty="0"/>
              <a:t>Improved visual-spatial processing, working memory, and executive functioning</a:t>
            </a:r>
          </a:p>
          <a:p>
            <a:pPr lvl="1"/>
            <a:r>
              <a:rPr lang="en-US" sz="6400" dirty="0"/>
              <a:t>Improved attention &amp; awareness, self-care &amp; coping strategies</a:t>
            </a:r>
          </a:p>
          <a:p>
            <a:pPr lvl="1"/>
            <a:r>
              <a:rPr lang="en-US" sz="6400" dirty="0"/>
              <a:t>Increased value of others</a:t>
            </a:r>
          </a:p>
          <a:p>
            <a:pPr lvl="1"/>
            <a:r>
              <a:rPr lang="en-US" sz="6400" dirty="0"/>
              <a:t>Increased open-mindedness</a:t>
            </a:r>
          </a:p>
          <a:p>
            <a:pPr lvl="1"/>
            <a:r>
              <a:rPr lang="en-US" sz="6400" dirty="0"/>
              <a:t>Reduced stress &amp; anxiety</a:t>
            </a:r>
          </a:p>
          <a:p>
            <a:pPr lvl="1"/>
            <a:r>
              <a:rPr lang="en-US" sz="6400" dirty="0"/>
              <a:t>Slows down aging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DAB56C-500B-FB41-96EB-05338FD4D0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2220" y="166461"/>
            <a:ext cx="4088720" cy="30630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49A9B9-E309-AD42-8408-7227E5BA54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82756">
            <a:off x="299968" y="186457"/>
            <a:ext cx="1048800" cy="950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261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0764" y="271411"/>
            <a:ext cx="7752607" cy="1280890"/>
          </a:xfrm>
        </p:spPr>
        <p:txBody>
          <a:bodyPr>
            <a:noAutofit/>
          </a:bodyPr>
          <a:lstStyle/>
          <a:p>
            <a:br>
              <a:rPr lang="en-US" sz="2800" dirty="0"/>
            </a:br>
            <a:r>
              <a:rPr lang="en-US" sz="3200" b="1" dirty="0"/>
              <a:t>Practice:  7 Movements of the Spine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00738" y="1714129"/>
            <a:ext cx="2467407" cy="4822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84416" y="1440873"/>
            <a:ext cx="5068784" cy="453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2800" dirty="0">
                <a:solidFill>
                  <a:srgbClr val="646563"/>
                </a:solidFill>
              </a:rPr>
              <a:t>Extension from the ground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2800" dirty="0">
                <a:solidFill>
                  <a:srgbClr val="646563"/>
                </a:solidFill>
              </a:rPr>
              <a:t>Front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2800" dirty="0">
                <a:solidFill>
                  <a:srgbClr val="646563"/>
                </a:solidFill>
              </a:rPr>
              <a:t>Back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2800" dirty="0">
                <a:solidFill>
                  <a:srgbClr val="646563"/>
                </a:solidFill>
              </a:rPr>
              <a:t>Laterally left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2800" dirty="0">
                <a:solidFill>
                  <a:srgbClr val="646563"/>
                </a:solidFill>
              </a:rPr>
              <a:t>Laterally right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2800" dirty="0">
                <a:solidFill>
                  <a:srgbClr val="646563"/>
                </a:solidFill>
              </a:rPr>
              <a:t>Twisting left 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2800" dirty="0">
                <a:solidFill>
                  <a:srgbClr val="646563"/>
                </a:solidFill>
              </a:rPr>
              <a:t>Twisting right</a:t>
            </a:r>
          </a:p>
        </p:txBody>
      </p:sp>
    </p:spTree>
    <p:extLst>
      <p:ext uri="{BB962C8B-B14F-4D97-AF65-F5344CB8AC3E}">
        <p14:creationId xmlns:p14="http://schemas.microsoft.com/office/powerpoint/2010/main" val="175111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5382" y="219160"/>
            <a:ext cx="6589199" cy="128089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What is the evidence supporting moving the spine?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8267" y="1443448"/>
            <a:ext cx="7535333" cy="541455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646563"/>
                </a:solidFill>
              </a:rPr>
              <a:t>Based on Yoga research:</a:t>
            </a:r>
            <a:endParaRPr lang="en-US" sz="4400" dirty="0">
              <a:solidFill>
                <a:srgbClr val="646563"/>
              </a:solidFill>
            </a:endParaRPr>
          </a:p>
          <a:p>
            <a:r>
              <a:rPr lang="en-US" sz="4400" dirty="0">
                <a:solidFill>
                  <a:srgbClr val="646563"/>
                </a:solidFill>
              </a:rPr>
              <a:t>Invokes relaxation response in as little as 4 min.</a:t>
            </a:r>
          </a:p>
          <a:p>
            <a:r>
              <a:rPr lang="en-US" sz="4400" dirty="0">
                <a:solidFill>
                  <a:srgbClr val="646563"/>
                </a:solidFill>
              </a:rPr>
              <a:t>Reduces pain, anxiety, depression</a:t>
            </a:r>
          </a:p>
          <a:p>
            <a:r>
              <a:rPr lang="en-US" sz="4400" dirty="0">
                <a:solidFill>
                  <a:srgbClr val="646563"/>
                </a:solidFill>
              </a:rPr>
              <a:t>Promotes better sleep </a:t>
            </a:r>
          </a:p>
          <a:p>
            <a:endParaRPr lang="en-US" sz="2800" dirty="0">
              <a:solidFill>
                <a:srgbClr val="646563"/>
              </a:solidFill>
            </a:endParaRPr>
          </a:p>
          <a:p>
            <a:pPr marL="0" indent="0">
              <a:buNone/>
            </a:pPr>
            <a:r>
              <a:rPr lang="en-US" sz="3800" b="1" dirty="0">
                <a:solidFill>
                  <a:srgbClr val="646563"/>
                </a:solidFill>
              </a:rPr>
              <a:t>Similar to yoga, moving the spine benefits: </a:t>
            </a:r>
            <a:endParaRPr lang="en-US" sz="3600" b="1" dirty="0">
              <a:solidFill>
                <a:srgbClr val="646563"/>
              </a:solidFill>
            </a:endParaRPr>
          </a:p>
          <a:p>
            <a:r>
              <a:rPr lang="en-US" sz="3600" dirty="0">
                <a:solidFill>
                  <a:srgbClr val="646563"/>
                </a:solidFill>
              </a:rPr>
              <a:t>high blood pressure</a:t>
            </a:r>
          </a:p>
          <a:p>
            <a:r>
              <a:rPr lang="en-US" sz="3600" dirty="0">
                <a:solidFill>
                  <a:srgbClr val="646563"/>
                </a:solidFill>
              </a:rPr>
              <a:t>high blood sugar</a:t>
            </a:r>
          </a:p>
          <a:p>
            <a:r>
              <a:rPr lang="en-US" sz="3600" dirty="0">
                <a:solidFill>
                  <a:srgbClr val="646563"/>
                </a:solidFill>
              </a:rPr>
              <a:t>Depression and anxiety</a:t>
            </a:r>
          </a:p>
          <a:p>
            <a:r>
              <a:rPr lang="en-US" sz="3600" dirty="0">
                <a:solidFill>
                  <a:srgbClr val="646563"/>
                </a:solidFill>
              </a:rPr>
              <a:t>stress</a:t>
            </a:r>
          </a:p>
          <a:p>
            <a:r>
              <a:rPr lang="en-US" sz="3600" dirty="0">
                <a:solidFill>
                  <a:srgbClr val="646563"/>
                </a:solidFill>
              </a:rPr>
              <a:t>arthritis </a:t>
            </a:r>
          </a:p>
          <a:p>
            <a:r>
              <a:rPr lang="en-US" sz="3600" dirty="0">
                <a:solidFill>
                  <a:srgbClr val="646563"/>
                </a:solidFill>
              </a:rPr>
              <a:t>Cardio-vascular health</a:t>
            </a:r>
          </a:p>
          <a:p>
            <a:r>
              <a:rPr lang="en-US" sz="3600" dirty="0">
                <a:solidFill>
                  <a:srgbClr val="646563"/>
                </a:solidFill>
              </a:rPr>
              <a:t>chronic pain management</a:t>
            </a:r>
          </a:p>
          <a:p>
            <a:endParaRPr lang="en-US" sz="2800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19B02C-F377-5B40-AE89-7DD311E99D0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82687" y="2851622"/>
            <a:ext cx="1885458" cy="3685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81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7427" y="374615"/>
            <a:ext cx="7076902" cy="128089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646563"/>
                </a:solidFill>
              </a:rPr>
              <a:t>Which sources of health did this one practice strengthen?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5964" y="1913965"/>
            <a:ext cx="2937533" cy="417657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/>
              <a:t>✔ </a:t>
            </a:r>
            <a:r>
              <a:rPr lang="en-US" sz="2800" dirty="0">
                <a:solidFill>
                  <a:srgbClr val="646563"/>
                </a:solidFill>
              </a:rPr>
              <a:t>Movement</a:t>
            </a:r>
          </a:p>
          <a:p>
            <a:pPr marL="0" indent="0">
              <a:buNone/>
            </a:pPr>
            <a:r>
              <a:rPr lang="en-US" sz="2800" dirty="0"/>
              <a:t>✔ </a:t>
            </a:r>
            <a:r>
              <a:rPr lang="en-US" sz="2800" dirty="0">
                <a:solidFill>
                  <a:srgbClr val="646563"/>
                </a:solidFill>
              </a:rPr>
              <a:t>Breathing</a:t>
            </a:r>
          </a:p>
          <a:p>
            <a:pPr marL="0" indent="0">
              <a:buNone/>
            </a:pPr>
            <a:r>
              <a:rPr lang="en-US" sz="2800" dirty="0"/>
              <a:t>✔ </a:t>
            </a:r>
            <a:r>
              <a:rPr lang="en-US" sz="2800" dirty="0">
                <a:solidFill>
                  <a:srgbClr val="646563"/>
                </a:solidFill>
              </a:rPr>
              <a:t>Awareness</a:t>
            </a:r>
          </a:p>
          <a:p>
            <a:pPr marL="0" indent="0">
              <a:buNone/>
            </a:pPr>
            <a:r>
              <a:rPr lang="en-US" sz="2800" dirty="0"/>
              <a:t>✔  </a:t>
            </a:r>
            <a:r>
              <a:rPr lang="en-US" sz="2800" dirty="0">
                <a:solidFill>
                  <a:srgbClr val="646563"/>
                </a:solidFill>
              </a:rPr>
              <a:t>Focusing</a:t>
            </a:r>
          </a:p>
          <a:p>
            <a:pPr marL="0" indent="0">
              <a:buNone/>
            </a:pPr>
            <a:r>
              <a:rPr lang="en-US" sz="2800" dirty="0"/>
              <a:t>✔  </a:t>
            </a:r>
            <a:r>
              <a:rPr lang="en-US" sz="2800" dirty="0">
                <a:solidFill>
                  <a:srgbClr val="646563"/>
                </a:solidFill>
              </a:rPr>
              <a:t>Standing</a:t>
            </a:r>
          </a:p>
          <a:p>
            <a:pPr marL="0" indent="0">
              <a:buNone/>
            </a:pPr>
            <a:r>
              <a:rPr lang="en-US" sz="2800" dirty="0"/>
              <a:t>✔  </a:t>
            </a:r>
            <a:r>
              <a:rPr lang="en-US" sz="2800" dirty="0">
                <a:solidFill>
                  <a:srgbClr val="646563"/>
                </a:solidFill>
              </a:rPr>
              <a:t>NEAT</a:t>
            </a:r>
          </a:p>
          <a:p>
            <a:pPr marL="0" indent="0">
              <a:buNone/>
            </a:pPr>
            <a:r>
              <a:rPr lang="en-US" sz="2800" dirty="0"/>
              <a:t>(Non-Exercise Activity Thermogenesis)</a:t>
            </a:r>
            <a:endParaRPr lang="en-US" sz="2800" dirty="0">
              <a:solidFill>
                <a:srgbClr val="646563"/>
              </a:solidFill>
            </a:endParaRP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576173" y="1913965"/>
            <a:ext cx="7346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646563"/>
                </a:solidFill>
              </a:rPr>
              <a:t>WHY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76173" y="2424397"/>
            <a:ext cx="897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646563"/>
                </a:solidFill>
              </a:rPr>
              <a:t>Body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76173" y="3124616"/>
            <a:ext cx="1183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646563"/>
                </a:solidFill>
              </a:rPr>
              <a:t>Mind</a:t>
            </a:r>
          </a:p>
        </p:txBody>
      </p:sp>
      <p:sp>
        <p:nvSpPr>
          <p:cNvPr id="17" name="TextBox 16"/>
          <p:cNvSpPr txBox="1"/>
          <p:nvPr/>
        </p:nvSpPr>
        <p:spPr>
          <a:xfrm rot="10800000" flipV="1">
            <a:off x="7525483" y="3733384"/>
            <a:ext cx="14561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646563"/>
                </a:solidFill>
              </a:rPr>
              <a:t>Creativity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76173" y="4448689"/>
            <a:ext cx="13429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646563"/>
                </a:solidFill>
              </a:rPr>
              <a:t>Emotions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25483" y="5123800"/>
            <a:ext cx="1458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646563"/>
                </a:solidFill>
              </a:rPr>
              <a:t>Community</a:t>
            </a:r>
            <a:r>
              <a:rPr lang="en-US" sz="1400" b="1" dirty="0">
                <a:solidFill>
                  <a:srgbClr val="646563"/>
                </a:solidFill>
              </a:rPr>
              <a:t> </a:t>
            </a:r>
          </a:p>
        </p:txBody>
      </p:sp>
      <p:sp>
        <p:nvSpPr>
          <p:cNvPr id="20" name="TextBox 19"/>
          <p:cNvSpPr txBox="1"/>
          <p:nvPr/>
        </p:nvSpPr>
        <p:spPr>
          <a:xfrm rot="10800000" flipV="1">
            <a:off x="7528284" y="5734565"/>
            <a:ext cx="14561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646563"/>
                </a:solidFill>
              </a:rPr>
              <a:t>Environment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8239" y="1420194"/>
            <a:ext cx="1027934" cy="534971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 rot="16200000">
            <a:off x="5390173" y="3031364"/>
            <a:ext cx="25268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7 Sources of Health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8785" y="2314454"/>
            <a:ext cx="2937533" cy="3788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DA3B3-9527-BE4F-B188-98C263B0E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4087" y="354841"/>
            <a:ext cx="3283220" cy="1550159"/>
          </a:xfrm>
        </p:spPr>
        <p:txBody>
          <a:bodyPr/>
          <a:lstStyle/>
          <a:p>
            <a:r>
              <a:rPr lang="en-US" b="1" dirty="0"/>
              <a:t>Creativity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C8443E-FC5F-3F42-97EE-441FD46897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4267" y="1507067"/>
            <a:ext cx="4058673" cy="5350933"/>
          </a:xfrm>
        </p:spPr>
        <p:txBody>
          <a:bodyPr>
            <a:noAutofit/>
          </a:bodyPr>
          <a:lstStyle/>
          <a:p>
            <a:r>
              <a:rPr lang="en-US" sz="2400" dirty="0"/>
              <a:t>What is vital or essential to you as a human being </a:t>
            </a:r>
          </a:p>
          <a:p>
            <a:r>
              <a:rPr lang="en-US" sz="2400" dirty="0"/>
              <a:t>In the literature, creativity is tied to spirit</a:t>
            </a:r>
          </a:p>
          <a:p>
            <a:r>
              <a:rPr lang="en-US" sz="2000" dirty="0"/>
              <a:t>Skills to build:</a:t>
            </a:r>
          </a:p>
          <a:p>
            <a:pPr lvl="1"/>
            <a:r>
              <a:rPr lang="en-US" sz="2000" dirty="0"/>
              <a:t>Practice Ritual</a:t>
            </a:r>
          </a:p>
          <a:p>
            <a:pPr lvl="1"/>
            <a:r>
              <a:rPr lang="en-US" sz="2000" dirty="0"/>
              <a:t>Writing, Journaling</a:t>
            </a:r>
          </a:p>
          <a:p>
            <a:pPr lvl="1"/>
            <a:r>
              <a:rPr lang="en-US" sz="2000" dirty="0"/>
              <a:t>Storytelling</a:t>
            </a:r>
          </a:p>
          <a:p>
            <a:pPr lvl="1"/>
            <a:r>
              <a:rPr lang="en-US" sz="2000" dirty="0"/>
              <a:t>Drawing, Crafts</a:t>
            </a:r>
          </a:p>
          <a:p>
            <a:pPr lvl="1"/>
            <a:r>
              <a:rPr lang="en-US" sz="2000" dirty="0"/>
              <a:t>Music</a:t>
            </a:r>
          </a:p>
          <a:p>
            <a:pPr lvl="1"/>
            <a:r>
              <a:rPr lang="en-US" sz="2000" dirty="0"/>
              <a:t>Dance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D639CB-C8B5-1C47-9A21-F1AFDED3E8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52939" y="3847097"/>
            <a:ext cx="4201025" cy="286821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Art &amp; expressive writing linked to mental health improvements (</a:t>
            </a:r>
            <a:r>
              <a:rPr lang="en-US" dirty="0"/>
              <a:t>Stuckey &amp; Nobel, 2010) </a:t>
            </a:r>
          </a:p>
          <a:p>
            <a:r>
              <a:rPr lang="en-US" dirty="0">
                <a:solidFill>
                  <a:schemeClr val="tx1"/>
                </a:solidFill>
              </a:rPr>
              <a:t>Oxytocin increases spirituality (Van </a:t>
            </a:r>
            <a:r>
              <a:rPr lang="en-US" dirty="0" err="1">
                <a:solidFill>
                  <a:schemeClr val="tx1"/>
                </a:solidFill>
              </a:rPr>
              <a:t>Cappellen</a:t>
            </a:r>
            <a:r>
              <a:rPr lang="en-US" dirty="0">
                <a:solidFill>
                  <a:schemeClr val="tx1"/>
                </a:solidFill>
              </a:rPr>
              <a:t> et al., 2016)</a:t>
            </a:r>
          </a:p>
          <a:p>
            <a:r>
              <a:rPr lang="en-US" dirty="0">
                <a:solidFill>
                  <a:schemeClr val="tx1"/>
                </a:solidFill>
              </a:rPr>
              <a:t>Spirituality linked to increased productivity &amp; teamwork (Daniel, 2010)</a:t>
            </a:r>
          </a:p>
          <a:p>
            <a:endParaRPr lang="en-US" sz="19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843F21-E783-7C45-B941-256324E51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939" y="354841"/>
            <a:ext cx="3876996" cy="31572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D6797AB-26F3-3249-9E34-DFE291E8BF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39442">
            <a:off x="225287" y="233174"/>
            <a:ext cx="1517166" cy="117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116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15B5C59-FA19-0B47-9390-0B519E8860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946401" y="3055141"/>
            <a:ext cx="3494155" cy="22542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4374F6-3FC4-CC43-8C82-9D2E6D445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73870"/>
            <a:ext cx="2881313" cy="1057208"/>
          </a:xfrm>
        </p:spPr>
        <p:txBody>
          <a:bodyPr>
            <a:normAutofit/>
          </a:bodyPr>
          <a:lstStyle/>
          <a:p>
            <a:r>
              <a:rPr lang="en-US" b="1" dirty="0"/>
              <a:t> Emotions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22AEF-362B-544B-ADC5-35A8D42F05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487" y="1528918"/>
            <a:ext cx="3649444" cy="4686145"/>
          </a:xfrm>
        </p:spPr>
        <p:txBody>
          <a:bodyPr>
            <a:noAutofit/>
          </a:bodyPr>
          <a:lstStyle/>
          <a:p>
            <a:r>
              <a:rPr lang="en-US" sz="2400" dirty="0"/>
              <a:t>Your feelings, intuition, and reactions </a:t>
            </a:r>
          </a:p>
          <a:p>
            <a:r>
              <a:rPr lang="en-US" sz="2400" dirty="0"/>
              <a:t>Skills to build your emotions:</a:t>
            </a:r>
          </a:p>
          <a:p>
            <a:pPr lvl="1"/>
            <a:r>
              <a:rPr lang="en-US" sz="2400" dirty="0"/>
              <a:t>Laughter Therapy</a:t>
            </a:r>
          </a:p>
          <a:p>
            <a:pPr lvl="1"/>
            <a:r>
              <a:rPr lang="en-US" sz="2400" dirty="0"/>
              <a:t>Express Gratitude</a:t>
            </a:r>
          </a:p>
          <a:p>
            <a:pPr lvl="1"/>
            <a:r>
              <a:rPr lang="en-US" sz="2400" dirty="0"/>
              <a:t>Practice Forgiveness</a:t>
            </a:r>
          </a:p>
          <a:p>
            <a:pPr lvl="1"/>
            <a:r>
              <a:rPr lang="en-US" sz="2400" dirty="0"/>
              <a:t>Cultivate Joy</a:t>
            </a:r>
          </a:p>
          <a:p>
            <a:pPr lvl="1"/>
            <a:endParaRPr lang="en-US" sz="24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549C930-0597-5F48-BB8C-E84CED6087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37307" y="3055141"/>
            <a:ext cx="3649444" cy="3488534"/>
          </a:xfrm>
        </p:spPr>
        <p:txBody>
          <a:bodyPr>
            <a:normAutofit/>
          </a:bodyPr>
          <a:lstStyle/>
          <a:p>
            <a:r>
              <a:rPr lang="en-US" sz="1600" dirty="0"/>
              <a:t>Compassionate contemplation </a:t>
            </a:r>
          </a:p>
          <a:p>
            <a:pPr lvl="1"/>
            <a:r>
              <a:rPr lang="en-US" dirty="0"/>
              <a:t>Reduces anxiety &amp; depression</a:t>
            </a:r>
          </a:p>
          <a:p>
            <a:pPr lvl="1"/>
            <a:r>
              <a:rPr lang="en-US" dirty="0"/>
              <a:t>Increases feelings of security, empathy, and love</a:t>
            </a:r>
          </a:p>
          <a:p>
            <a:pPr lvl="1"/>
            <a:r>
              <a:rPr lang="en-US" dirty="0"/>
              <a:t>Anger and prejudice, e.g. extreme fundamentalist beliefs, can permanently damage brain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ABC82A-5C18-4F44-8861-096CFE92C6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0699" y="237203"/>
            <a:ext cx="3411330" cy="22855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D6B86E-C359-2A41-B7AF-85360DAF0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0556" y="1107406"/>
            <a:ext cx="2546195" cy="18268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DAA2F43-204F-AA4A-824E-4108732D1A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7899" y="5430274"/>
            <a:ext cx="2090130" cy="111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39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78558-CF0B-DE46-B2F0-83CA44F18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3833" y="191070"/>
            <a:ext cx="3493827" cy="1009934"/>
          </a:xfrm>
        </p:spPr>
        <p:txBody>
          <a:bodyPr>
            <a:normAutofit/>
          </a:bodyPr>
          <a:lstStyle/>
          <a:p>
            <a:r>
              <a:rPr lang="en-US" b="1" dirty="0"/>
              <a:t>Community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52A1B-8D94-1541-B91D-69A666CC1E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199" y="863600"/>
            <a:ext cx="4308143" cy="5994400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/>
              <a:t>Having meaningful ties</a:t>
            </a:r>
          </a:p>
          <a:p>
            <a:r>
              <a:rPr lang="en-US" sz="2400" dirty="0"/>
              <a:t>Making contributions</a:t>
            </a:r>
          </a:p>
          <a:p>
            <a:r>
              <a:rPr lang="en-US" sz="2400" dirty="0"/>
              <a:t>Being part of something bigger than you </a:t>
            </a:r>
          </a:p>
          <a:p>
            <a:r>
              <a:rPr lang="en-US" sz="2400" dirty="0"/>
              <a:t>A sense of belonging</a:t>
            </a:r>
          </a:p>
          <a:p>
            <a:r>
              <a:rPr lang="en-US" sz="2400" dirty="0">
                <a:solidFill>
                  <a:srgbClr val="3C2814"/>
                </a:solidFill>
                <a:sym typeface="Wingdings 2" pitchFamily="18" charset="2"/>
              </a:rPr>
              <a:t>Loneliness is</a:t>
            </a:r>
            <a:r>
              <a:rPr lang="en-US" sz="2400" b="1" dirty="0">
                <a:solidFill>
                  <a:srgbClr val="3C2814"/>
                </a:solidFill>
                <a:sym typeface="Wingdings 2" pitchFamily="18" charset="2"/>
              </a:rPr>
              <a:t> significantly </a:t>
            </a:r>
            <a:r>
              <a:rPr lang="en-US" sz="2400" dirty="0">
                <a:solidFill>
                  <a:srgbClr val="3C2814"/>
                </a:solidFill>
                <a:sym typeface="Wingdings 2" pitchFamily="18" charset="2"/>
              </a:rPr>
              <a:t>tied to negative health outcomes and Quality of Life</a:t>
            </a:r>
          </a:p>
          <a:p>
            <a:pPr marL="0" indent="0">
              <a:buNone/>
            </a:pPr>
            <a:endParaRPr lang="en-US" sz="1500" dirty="0"/>
          </a:p>
          <a:p>
            <a:r>
              <a:rPr lang="en-US" sz="2400" dirty="0"/>
              <a:t>Skills to build your community source of health</a:t>
            </a:r>
          </a:p>
          <a:p>
            <a:pPr lvl="1"/>
            <a:r>
              <a:rPr lang="en-US" sz="2400" dirty="0"/>
              <a:t>Vital Friendships </a:t>
            </a:r>
          </a:p>
          <a:p>
            <a:pPr lvl="1"/>
            <a:r>
              <a:rPr lang="en-US" sz="2400" dirty="0"/>
              <a:t>Conversations</a:t>
            </a:r>
          </a:p>
          <a:p>
            <a:pPr lvl="1"/>
            <a:r>
              <a:rPr lang="en-US" sz="2400" dirty="0"/>
              <a:t>Listening</a:t>
            </a:r>
          </a:p>
          <a:p>
            <a:pPr lvl="1"/>
            <a:r>
              <a:rPr lang="en-US" sz="2400" dirty="0"/>
              <a:t>Volunteerism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8B6DB7-946E-3D4F-BDB4-EA94DDFE38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53879" y="3166281"/>
            <a:ext cx="3667292" cy="3521122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b="1" dirty="0">
                <a:solidFill>
                  <a:srgbClr val="3C2814"/>
                </a:solidFill>
                <a:sym typeface="Wingdings 2" pitchFamily="18" charset="2"/>
              </a:rPr>
              <a:t>Tending &amp; Befriending:</a:t>
            </a:r>
          </a:p>
          <a:p>
            <a:pPr marL="457200" indent="-457200">
              <a:lnSpc>
                <a:spcPct val="110000"/>
              </a:lnSpc>
              <a:buFont typeface="Arial" charset="0"/>
              <a:buChar char="•"/>
            </a:pPr>
            <a:r>
              <a:rPr lang="en-US" dirty="0">
                <a:solidFill>
                  <a:srgbClr val="3C2814"/>
                </a:solidFill>
                <a:sym typeface="Wingdings 2" pitchFamily="18" charset="2"/>
              </a:rPr>
              <a:t>Raises oxytocin, potentiated by opioids and estrogen</a:t>
            </a:r>
          </a:p>
          <a:p>
            <a:pPr marL="457200" indent="-457200">
              <a:lnSpc>
                <a:spcPct val="110000"/>
              </a:lnSpc>
              <a:buFont typeface="Arial" charset="0"/>
              <a:buChar char="•"/>
            </a:pPr>
            <a:r>
              <a:rPr lang="en-US" dirty="0">
                <a:solidFill>
                  <a:srgbClr val="3C2814"/>
                </a:solidFill>
                <a:sym typeface="Wingdings 2" pitchFamily="18" charset="2"/>
              </a:rPr>
              <a:t>Inhibits naloxone, an opiate antagonist</a:t>
            </a:r>
          </a:p>
          <a:p>
            <a:pPr marL="457200" indent="-457200">
              <a:lnSpc>
                <a:spcPct val="110000"/>
              </a:lnSpc>
              <a:buFont typeface="Arial" charset="0"/>
              <a:buChar char="•"/>
            </a:pPr>
            <a:r>
              <a:rPr lang="en-US" dirty="0">
                <a:solidFill>
                  <a:srgbClr val="3C2814"/>
                </a:solidFill>
                <a:sym typeface="Wingdings 2" pitchFamily="18" charset="2"/>
              </a:rPr>
              <a:t>Decreases SNS activity and cortisol release.</a:t>
            </a:r>
          </a:p>
          <a:p>
            <a:pPr marL="457200" indent="-457200">
              <a:lnSpc>
                <a:spcPct val="110000"/>
              </a:lnSpc>
              <a:buFont typeface="Arial" charset="0"/>
              <a:buChar char="•"/>
            </a:pPr>
            <a:r>
              <a:rPr lang="en-US" dirty="0">
                <a:solidFill>
                  <a:srgbClr val="3C2814"/>
                </a:solidFill>
                <a:sym typeface="Wingdings 2" pitchFamily="18" charset="2"/>
              </a:rPr>
              <a:t>By contrast, testosterone enhances fight or flight response which stimulates SNS. (Taylor et al.)</a:t>
            </a:r>
          </a:p>
          <a:p>
            <a:endParaRPr lang="en-US" dirty="0"/>
          </a:p>
        </p:txBody>
      </p:sp>
      <p:pic>
        <p:nvPicPr>
          <p:cNvPr id="5" name="Content Placeholder 4" descr="CAM group hug cartoon.jpg">
            <a:extLst>
              <a:ext uri="{FF2B5EF4-FFF2-40B4-BE49-F238E27FC236}">
                <a16:creationId xmlns:a16="http://schemas.microsoft.com/office/drawing/2014/main" id="{4A9CE12C-6E90-A249-A69C-788CFD4BA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7343" y="170596"/>
            <a:ext cx="3493827" cy="30262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FDC2D1-7C83-2841-A23D-F307EBEEC2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25102" flipH="1">
            <a:off x="101292" y="301664"/>
            <a:ext cx="1222541" cy="89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11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84574-F0DF-674F-A44D-BCD224CD8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9617" y="573415"/>
            <a:ext cx="6379146" cy="1280890"/>
          </a:xfrm>
        </p:spPr>
        <p:txBody>
          <a:bodyPr/>
          <a:lstStyle/>
          <a:p>
            <a:r>
              <a:rPr lang="en-US" b="1" dirty="0"/>
              <a:t>Your Environment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2FFB6E-D64E-234D-B4B5-30B2CD360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2373" y="3886331"/>
            <a:ext cx="7672349" cy="2746480"/>
          </a:xfrm>
        </p:spPr>
        <p:txBody>
          <a:bodyPr>
            <a:noAutofit/>
          </a:bodyPr>
          <a:lstStyle/>
          <a:p>
            <a:r>
              <a:rPr lang="en-US" sz="2000" dirty="0"/>
              <a:t>Surroundings or conditions in which we live, work, &amp; play impact your health, mood and behavior.</a:t>
            </a:r>
          </a:p>
          <a:p>
            <a:r>
              <a:rPr lang="en-US" sz="2000" dirty="0"/>
              <a:t>Skills to build your environmental source of health:</a:t>
            </a:r>
          </a:p>
          <a:p>
            <a:pPr lvl="1"/>
            <a:r>
              <a:rPr lang="en-US" sz="2000" dirty="0"/>
              <a:t>Propagate places of beauty</a:t>
            </a:r>
          </a:p>
          <a:p>
            <a:pPr lvl="1"/>
            <a:r>
              <a:rPr lang="en-US" sz="2000" dirty="0"/>
              <a:t>Advocate for your environment</a:t>
            </a:r>
          </a:p>
          <a:p>
            <a:pPr lvl="1"/>
            <a:r>
              <a:rPr lang="en-US" sz="2000" dirty="0"/>
              <a:t>Grounding: Literally, connect to the earth</a:t>
            </a:r>
          </a:p>
          <a:p>
            <a:pPr lvl="1"/>
            <a:r>
              <a:rPr lang="en-US" sz="2000" dirty="0"/>
              <a:t>Practice good stewardship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D935D9-F3A5-A644-A6F6-582F81F65A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73" y="1264555"/>
            <a:ext cx="4673575" cy="22635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7B4525A-4AA9-0E40-9FE8-24B7709EE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934" y="1492944"/>
            <a:ext cx="2936330" cy="22738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0EEAD5-C14D-0D4B-88C1-57069F5EB3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66498" flipH="1">
            <a:off x="6719542" y="430868"/>
            <a:ext cx="2001167" cy="13894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A17B9E-191E-9D4C-AFD2-3FEB2E8F0A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72494">
            <a:off x="7141502" y="5089058"/>
            <a:ext cx="1430375" cy="845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658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33643-1408-F849-97EB-1DBBD1291AD9}" type="slidenum">
              <a:rPr lang="en-US" smtClean="0"/>
              <a:t>20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" y="-2"/>
            <a:ext cx="9144000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2" descr="A picture containing building&#10;&#10;Description generated with high confidence">
            <a:extLst>
              <a:ext uri="{FF2B5EF4-FFF2-40B4-BE49-F238E27FC236}">
                <a16:creationId xmlns:a16="http://schemas.microsoft.com/office/drawing/2014/main" id="{791246D7-C08A-484B-8B63-6DB5B9DE972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576" y="1031234"/>
            <a:ext cx="785792" cy="7828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98868" y="3923843"/>
            <a:ext cx="184731" cy="30008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endParaRPr lang="en-US" sz="1350" b="1" dirty="0">
              <a:solidFill>
                <a:srgbClr val="646563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15664" y="4404455"/>
            <a:ext cx="184731" cy="30008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endParaRPr lang="en-US" sz="1350" b="1" dirty="0">
              <a:solidFill>
                <a:srgbClr val="646563"/>
              </a:solidFill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26032" y="4874944"/>
            <a:ext cx="184731" cy="30008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endParaRPr lang="en-US" sz="1350" b="1" dirty="0">
              <a:solidFill>
                <a:srgbClr val="646563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15012" y="5394080"/>
            <a:ext cx="184731" cy="25391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endParaRPr lang="en-US" sz="1050" b="1" dirty="0">
              <a:solidFill>
                <a:schemeClr val="accent1">
                  <a:lumMod val="75000"/>
                </a:schemeClr>
              </a:solidFill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20411" y="5746607"/>
            <a:ext cx="184731" cy="30008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endParaRPr lang="en-US" sz="1350" b="1" dirty="0">
              <a:solidFill>
                <a:srgbClr val="646563"/>
              </a:solidFill>
              <a:cs typeface="Arial"/>
            </a:endParaRPr>
          </a:p>
        </p:txBody>
      </p:sp>
      <p:pic>
        <p:nvPicPr>
          <p:cNvPr id="12" name="Picture 13" descr="A close up of a mans face&#10;&#10;Description generated with high confidence">
            <a:extLst>
              <a:ext uri="{FF2B5EF4-FFF2-40B4-BE49-F238E27FC236}">
                <a16:creationId xmlns:a16="http://schemas.microsoft.com/office/drawing/2014/main" id="{F70D885F-B1C2-4C7A-9656-DCE16A61F38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315" y="3485192"/>
            <a:ext cx="726203" cy="722847"/>
          </a:xfrm>
          <a:prstGeom prst="rect">
            <a:avLst/>
          </a:prstGeom>
        </p:spPr>
      </p:pic>
      <p:pic>
        <p:nvPicPr>
          <p:cNvPr id="13" name="Picture 15" descr="A person standing next to a body of water&#10;&#10;Description generated with high confidence">
            <a:extLst>
              <a:ext uri="{FF2B5EF4-FFF2-40B4-BE49-F238E27FC236}">
                <a16:creationId xmlns:a16="http://schemas.microsoft.com/office/drawing/2014/main" id="{15477D2A-6DED-42E4-9FD3-860FA300313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303" y="1852018"/>
            <a:ext cx="764815" cy="768433"/>
          </a:xfrm>
          <a:prstGeom prst="rect">
            <a:avLst/>
          </a:prstGeom>
        </p:spPr>
      </p:pic>
      <p:pic>
        <p:nvPicPr>
          <p:cNvPr id="14" name="Picture 17" descr="A picture containing animal, invertebrate&#10;&#10;Description generated with high confidence">
            <a:extLst>
              <a:ext uri="{FF2B5EF4-FFF2-40B4-BE49-F238E27FC236}">
                <a16:creationId xmlns:a16="http://schemas.microsoft.com/office/drawing/2014/main" id="{90F6F721-607B-493A-87A1-73134C61287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956" y="2689335"/>
            <a:ext cx="769562" cy="751699"/>
          </a:xfrm>
          <a:prstGeom prst="rect">
            <a:avLst/>
          </a:prstGeom>
        </p:spPr>
      </p:pic>
      <p:pic>
        <p:nvPicPr>
          <p:cNvPr id="15" name="Picture 19" descr="A black and white photo of a person&#10;&#10;Description generated with high confidence">
            <a:extLst>
              <a:ext uri="{FF2B5EF4-FFF2-40B4-BE49-F238E27FC236}">
                <a16:creationId xmlns:a16="http://schemas.microsoft.com/office/drawing/2014/main" id="{252C049B-31D7-43C0-BB9C-CE29B4C79B1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385" y="4262920"/>
            <a:ext cx="739133" cy="712060"/>
          </a:xfrm>
          <a:prstGeom prst="rect">
            <a:avLst/>
          </a:prstGeom>
        </p:spPr>
      </p:pic>
      <p:pic>
        <p:nvPicPr>
          <p:cNvPr id="16" name="Picture 21" descr="A large glass window&#10;&#10;Description generated with high confidence">
            <a:extLst>
              <a:ext uri="{FF2B5EF4-FFF2-40B4-BE49-F238E27FC236}">
                <a16:creationId xmlns:a16="http://schemas.microsoft.com/office/drawing/2014/main" id="{A3EAA22F-2132-491E-A8E2-C0ADF78DBA0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638" y="5859402"/>
            <a:ext cx="743242" cy="709648"/>
          </a:xfrm>
          <a:prstGeom prst="rect">
            <a:avLst/>
          </a:prstGeom>
        </p:spPr>
      </p:pic>
      <p:pic>
        <p:nvPicPr>
          <p:cNvPr id="17" name="Picture 23" descr="A group of people standing in front of a mirror posing for the camera&#10;&#10;Description generated with high confidence">
            <a:extLst>
              <a:ext uri="{FF2B5EF4-FFF2-40B4-BE49-F238E27FC236}">
                <a16:creationId xmlns:a16="http://schemas.microsoft.com/office/drawing/2014/main" id="{1A12955F-9B88-478B-BF19-4837EF43E1F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158" y="5088359"/>
            <a:ext cx="753398" cy="73162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D00158D-C8CF-427A-ADD8-0F4CE7330027}"/>
              </a:ext>
            </a:extLst>
          </p:cNvPr>
          <p:cNvSpPr txBox="1"/>
          <p:nvPr/>
        </p:nvSpPr>
        <p:spPr>
          <a:xfrm rot="16200000">
            <a:off x="-47932" y="3691857"/>
            <a:ext cx="1098680" cy="24622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25000"/>
                  </a:schemeClr>
                </a:solidFill>
                <a:cs typeface="Arial"/>
              </a:rPr>
              <a:t>Emotions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657C546-A0DB-4D7D-B79B-37614462C7E2}"/>
              </a:ext>
            </a:extLst>
          </p:cNvPr>
          <p:cNvSpPr txBox="1"/>
          <p:nvPr/>
        </p:nvSpPr>
        <p:spPr>
          <a:xfrm rot="16200000">
            <a:off x="43473" y="2177861"/>
            <a:ext cx="888741" cy="24622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25000"/>
                  </a:schemeClr>
                </a:solidFill>
                <a:cs typeface="Arial"/>
              </a:rPr>
              <a:t>Body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E349F25-9E62-47F3-BBBC-83C85EA2241F}"/>
              </a:ext>
            </a:extLst>
          </p:cNvPr>
          <p:cNvSpPr txBox="1"/>
          <p:nvPr/>
        </p:nvSpPr>
        <p:spPr>
          <a:xfrm rot="16200000">
            <a:off x="212164" y="3009129"/>
            <a:ext cx="585496" cy="24622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25000"/>
                  </a:schemeClr>
                </a:solidFill>
                <a:cs typeface="Arial"/>
              </a:rPr>
              <a:t>Mind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0DE041-CC35-4CAD-9F47-B15E25BC7A03}"/>
              </a:ext>
            </a:extLst>
          </p:cNvPr>
          <p:cNvSpPr txBox="1"/>
          <p:nvPr/>
        </p:nvSpPr>
        <p:spPr>
          <a:xfrm rot="16200000">
            <a:off x="14323" y="4431642"/>
            <a:ext cx="958721" cy="24622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25000"/>
                  </a:schemeClr>
                </a:solidFill>
                <a:cs typeface="Arial"/>
              </a:rPr>
              <a:t>Creativity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12C4ED6-8CC7-4B6C-8B06-0E7E8E80726A}"/>
              </a:ext>
            </a:extLst>
          </p:cNvPr>
          <p:cNvSpPr txBox="1"/>
          <p:nvPr/>
        </p:nvSpPr>
        <p:spPr>
          <a:xfrm rot="16200000">
            <a:off x="-123195" y="5287003"/>
            <a:ext cx="1215313" cy="23852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950" dirty="0">
                <a:solidFill>
                  <a:schemeClr val="bg2">
                    <a:lumMod val="25000"/>
                  </a:schemeClr>
                </a:solidFill>
                <a:cs typeface="Arial"/>
              </a:rPr>
              <a:t>Community</a:t>
            </a:r>
          </a:p>
        </p:txBody>
      </p:sp>
      <p:sp>
        <p:nvSpPr>
          <p:cNvPr id="24" name="TextBox 23"/>
          <p:cNvSpPr txBox="1"/>
          <p:nvPr/>
        </p:nvSpPr>
        <p:spPr>
          <a:xfrm rot="16200000">
            <a:off x="37310" y="1286042"/>
            <a:ext cx="8996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646563"/>
                </a:solidFill>
              </a:rPr>
              <a:t>Life Purpose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8753" y="6151410"/>
            <a:ext cx="377026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endParaRPr lang="en-US" dirty="0"/>
          </a:p>
          <a:p>
            <a:r>
              <a:rPr lang="en-US" dirty="0"/>
              <a:t>  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23BBECE-3636-48B3-AB12-8D7B3AF4F4FC}"/>
              </a:ext>
            </a:extLst>
          </p:cNvPr>
          <p:cNvSpPr txBox="1"/>
          <p:nvPr/>
        </p:nvSpPr>
        <p:spPr>
          <a:xfrm rot="16200000">
            <a:off x="-35641" y="6058547"/>
            <a:ext cx="1037652" cy="23852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950" dirty="0">
                <a:solidFill>
                  <a:schemeClr val="bg2">
                    <a:lumMod val="25000"/>
                  </a:schemeClr>
                </a:solidFill>
                <a:cs typeface="Arial"/>
              </a:rPr>
              <a:t>Environment</a:t>
            </a:r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extLst/>
          </p:nvPr>
        </p:nvGraphicFramePr>
        <p:xfrm>
          <a:off x="1523999" y="815105"/>
          <a:ext cx="7323117" cy="5760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10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10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10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9287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/>
                          </a:solidFill>
                        </a:rPr>
                        <a:t>Definition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46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/>
                          </a:solidFill>
                        </a:rPr>
                        <a:t>Research Support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46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/>
                          </a:solidFill>
                        </a:rPr>
                        <a:t>Sample</a:t>
                      </a:r>
                      <a:r>
                        <a:rPr lang="en-US" sz="1100" b="0" baseline="0" dirty="0">
                          <a:solidFill>
                            <a:schemeClr val="bg1"/>
                          </a:solidFill>
                        </a:rPr>
                        <a:t> EB-</a:t>
                      </a:r>
                      <a:r>
                        <a:rPr lang="en-US" sz="1100" b="0" dirty="0">
                          <a:solidFill>
                            <a:schemeClr val="bg1"/>
                          </a:solidFill>
                        </a:rPr>
                        <a:t>Skills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465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6899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Life purpose is your</a:t>
                      </a:r>
                      <a:r>
                        <a:rPr lang="en-US" sz="1100" baseline="0" dirty="0">
                          <a:solidFill>
                            <a:srgbClr val="646563"/>
                          </a:solidFill>
                        </a:rPr>
                        <a:t> </a:t>
                      </a:r>
                      <a:r>
                        <a:rPr lang="en-US" sz="1100" baseline="0" dirty="0">
                          <a:solidFill>
                            <a:srgbClr val="C00000"/>
                          </a:solidFill>
                        </a:rPr>
                        <a:t>WHY,</a:t>
                      </a:r>
                      <a:r>
                        <a:rPr lang="en-US" sz="1100" baseline="0" dirty="0">
                          <a:solidFill>
                            <a:srgbClr val="646563"/>
                          </a:solidFill>
                        </a:rPr>
                        <a:t> what gives your life meaning, the reason you get out of bed in the morning.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Knowing</a:t>
                      </a:r>
                      <a:r>
                        <a:rPr lang="en-US" sz="1100" baseline="0" dirty="0">
                          <a:solidFill>
                            <a:srgbClr val="646563"/>
                          </a:solidFill>
                        </a:rPr>
                        <a:t> and living your life purpose increases your life by 7 years </a:t>
                      </a:r>
                      <a:r>
                        <a:rPr lang="en-US" sz="1100" i="1" baseline="0" dirty="0">
                          <a:solidFill>
                            <a:srgbClr val="646563"/>
                          </a:solidFill>
                        </a:rPr>
                        <a:t>and</a:t>
                      </a:r>
                      <a:r>
                        <a:rPr lang="en-US" sz="1100" baseline="0" dirty="0">
                          <a:solidFill>
                            <a:srgbClr val="646563"/>
                          </a:solidFill>
                        </a:rPr>
                        <a:t> makes you happier and healthier.</a:t>
                      </a:r>
                      <a:endParaRPr lang="en-US" sz="1100" dirty="0">
                        <a:solidFill>
                          <a:srgbClr val="646563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Your</a:t>
                      </a:r>
                      <a:r>
                        <a:rPr lang="en-US" sz="1100" baseline="0" dirty="0">
                          <a:solidFill>
                            <a:srgbClr val="646563"/>
                          </a:solidFill>
                        </a:rPr>
                        <a:t> Life Story</a:t>
                      </a:r>
                    </a:p>
                    <a:p>
                      <a:r>
                        <a:rPr lang="en-US" sz="1100" baseline="0" dirty="0">
                          <a:solidFill>
                            <a:srgbClr val="646563"/>
                          </a:solidFill>
                        </a:rPr>
                        <a:t>Crucibles</a:t>
                      </a:r>
                    </a:p>
                    <a:p>
                      <a:r>
                        <a:rPr lang="en-US" sz="1100" baseline="0" dirty="0">
                          <a:solidFill>
                            <a:srgbClr val="646563"/>
                          </a:solidFill>
                        </a:rPr>
                        <a:t>Volunteering</a:t>
                      </a:r>
                    </a:p>
                    <a:p>
                      <a:r>
                        <a:rPr lang="en-US" sz="1100" baseline="0" dirty="0">
                          <a:solidFill>
                            <a:srgbClr val="646563"/>
                          </a:solidFill>
                        </a:rPr>
                        <a:t>You Lab</a:t>
                      </a:r>
                      <a:endParaRPr lang="en-US" sz="1100" dirty="0">
                        <a:solidFill>
                          <a:srgbClr val="646563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14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Body</a:t>
                      </a:r>
                      <a:r>
                        <a:rPr lang="en-US" sz="1100" baseline="0" dirty="0">
                          <a:solidFill>
                            <a:srgbClr val="646563"/>
                          </a:solidFill>
                        </a:rPr>
                        <a:t> is the </a:t>
                      </a:r>
                      <a:r>
                        <a:rPr lang="en-US" sz="1100" baseline="0" dirty="0">
                          <a:solidFill>
                            <a:srgbClr val="C00000"/>
                          </a:solidFill>
                        </a:rPr>
                        <a:t>PHYSICAL</a:t>
                      </a:r>
                      <a:r>
                        <a:rPr lang="en-US" sz="1100" baseline="0" dirty="0">
                          <a:solidFill>
                            <a:srgbClr val="646563"/>
                          </a:solidFill>
                        </a:rPr>
                        <a:t> SOH. Includes what you EAT and how and how much you MOVE and SLEEP.</a:t>
                      </a:r>
                    </a:p>
                    <a:p>
                      <a:endParaRPr lang="en-US" sz="300" dirty="0">
                        <a:solidFill>
                          <a:srgbClr val="646563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aseline="0" dirty="0">
                          <a:solidFill>
                            <a:srgbClr val="646563"/>
                          </a:solidFill>
                        </a:rPr>
                        <a:t>Moving at lest 150 minutes a week increases lifespan. Better quality &amp; quantity of food &amp; sleep improves health. </a:t>
                      </a:r>
                      <a:endParaRPr lang="en-US" sz="1100" dirty="0">
                        <a:solidFill>
                          <a:srgbClr val="646563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Spine/Basic</a:t>
                      </a:r>
                      <a:r>
                        <a:rPr lang="en-US" sz="1100" baseline="0" dirty="0">
                          <a:solidFill>
                            <a:srgbClr val="646563"/>
                          </a:solidFill>
                        </a:rPr>
                        <a:t> Movement</a:t>
                      </a:r>
                    </a:p>
                    <a:p>
                      <a:r>
                        <a:rPr lang="en-US" sz="1100" baseline="0" dirty="0">
                          <a:solidFill>
                            <a:srgbClr val="646563"/>
                          </a:solidFill>
                        </a:rPr>
                        <a:t>Food is Medicine</a:t>
                      </a:r>
                    </a:p>
                    <a:p>
                      <a:r>
                        <a:rPr lang="en-US" sz="1100" baseline="0" dirty="0">
                          <a:solidFill>
                            <a:srgbClr val="646563"/>
                          </a:solidFill>
                        </a:rPr>
                        <a:t>Healthy Sleep Habits</a:t>
                      </a:r>
                    </a:p>
                    <a:p>
                      <a:r>
                        <a:rPr lang="en-US" sz="1100" baseline="0" dirty="0">
                          <a:solidFill>
                            <a:srgbClr val="646563"/>
                          </a:solidFill>
                        </a:rPr>
                        <a:t>Acupressure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214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Mind is the </a:t>
                      </a:r>
                      <a:r>
                        <a:rPr lang="en-US" sz="1100" dirty="0">
                          <a:solidFill>
                            <a:srgbClr val="C00000"/>
                          </a:solidFill>
                        </a:rPr>
                        <a:t>THINKING</a:t>
                      </a:r>
                      <a:r>
                        <a:rPr lang="en-US" sz="1100" baseline="0" dirty="0">
                          <a:solidFill>
                            <a:srgbClr val="646563"/>
                          </a:solidFill>
                        </a:rPr>
                        <a:t> </a:t>
                      </a:r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SOH.</a:t>
                      </a:r>
                      <a:r>
                        <a:rPr lang="en-US" sz="1100" baseline="0" dirty="0">
                          <a:solidFill>
                            <a:srgbClr val="646563"/>
                          </a:solidFill>
                        </a:rPr>
                        <a:t> Includes your thoughts, sensations, and your ability to reason and focus.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Building mindfulness and awareness enhances neuroplasticity,</a:t>
                      </a:r>
                      <a:r>
                        <a:rPr lang="en-US" sz="1100" baseline="0" dirty="0">
                          <a:solidFill>
                            <a:srgbClr val="646563"/>
                          </a:solidFill>
                        </a:rPr>
                        <a:t> brain size, chemistry and brain waves.</a:t>
                      </a:r>
                      <a:endParaRPr lang="en-US" sz="1100" dirty="0">
                        <a:solidFill>
                          <a:srgbClr val="646563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Meditation</a:t>
                      </a:r>
                    </a:p>
                    <a:p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Biofeedback</a:t>
                      </a:r>
                    </a:p>
                    <a:p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Relaxation Response</a:t>
                      </a:r>
                    </a:p>
                    <a:p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Guided Imagery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214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Emotion</a:t>
                      </a:r>
                      <a:r>
                        <a:rPr lang="en-US" sz="1100" baseline="0" dirty="0">
                          <a:solidFill>
                            <a:srgbClr val="646563"/>
                          </a:solidFill>
                        </a:rPr>
                        <a:t> is the </a:t>
                      </a:r>
                      <a:r>
                        <a:rPr lang="en-US" sz="1100" baseline="0" dirty="0">
                          <a:solidFill>
                            <a:srgbClr val="C00000"/>
                          </a:solidFill>
                        </a:rPr>
                        <a:t>FEELING</a:t>
                      </a:r>
                      <a:r>
                        <a:rPr lang="en-US" sz="1100" baseline="0" dirty="0">
                          <a:solidFill>
                            <a:srgbClr val="646563"/>
                          </a:solidFill>
                        </a:rPr>
                        <a:t> SOH. Includes your intuition and reactions to what happens to you.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Building emotional SOH improves resiliency, stress management, happiness, and symptoms</a:t>
                      </a:r>
                      <a:r>
                        <a:rPr lang="en-US" sz="1100" baseline="0" dirty="0">
                          <a:solidFill>
                            <a:srgbClr val="646563"/>
                          </a:solidFill>
                        </a:rPr>
                        <a:t> of chronic disease.</a:t>
                      </a:r>
                      <a:endParaRPr lang="en-US" sz="1100" dirty="0">
                        <a:solidFill>
                          <a:srgbClr val="646563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Forgiveness</a:t>
                      </a:r>
                    </a:p>
                    <a:p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Gratitude</a:t>
                      </a:r>
                    </a:p>
                    <a:p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Emotional Freedom Technique</a:t>
                      </a:r>
                    </a:p>
                    <a:p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Positive</a:t>
                      </a:r>
                      <a:r>
                        <a:rPr lang="en-US" sz="1100" baseline="0" dirty="0">
                          <a:solidFill>
                            <a:srgbClr val="646563"/>
                          </a:solidFill>
                        </a:rPr>
                        <a:t> Psychology</a:t>
                      </a:r>
                      <a:endParaRPr lang="en-US" sz="1100" dirty="0">
                        <a:solidFill>
                          <a:srgbClr val="646563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2140">
                <a:tc>
                  <a:txBody>
                    <a:bodyPr/>
                    <a:lstStyle/>
                    <a:p>
                      <a:pPr marL="0" marR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Creativity is the </a:t>
                      </a:r>
                      <a:r>
                        <a:rPr lang="en-US" sz="1100" dirty="0">
                          <a:solidFill>
                            <a:srgbClr val="C00000"/>
                          </a:solidFill>
                        </a:rPr>
                        <a:t>VITAL</a:t>
                      </a:r>
                      <a:r>
                        <a:rPr lang="en-US" sz="1100" baseline="0" dirty="0">
                          <a:solidFill>
                            <a:srgbClr val="646563"/>
                          </a:solidFill>
                        </a:rPr>
                        <a:t> SOH.</a:t>
                      </a:r>
                      <a:endParaRPr lang="en-US" sz="1100" dirty="0">
                        <a:solidFill>
                          <a:srgbClr val="646563"/>
                        </a:solidFill>
                      </a:endParaRPr>
                    </a:p>
                    <a:p>
                      <a:pPr marL="0" marR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Includes spiritual believes, something greater than us &amp; a sense of “common humanity”.</a:t>
                      </a:r>
                    </a:p>
                    <a:p>
                      <a:pPr marL="0" marR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00" dirty="0">
                        <a:solidFill>
                          <a:srgbClr val="646563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Connecting</a:t>
                      </a:r>
                      <a:r>
                        <a:rPr lang="en-US" sz="1100" baseline="0" dirty="0">
                          <a:solidFill>
                            <a:srgbClr val="646563"/>
                          </a:solidFill>
                        </a:rPr>
                        <a:t> to your higher self improves quality of life, overall health, connection with others, and identifying your </a:t>
                      </a:r>
                      <a:r>
                        <a:rPr lang="en-US" sz="1100" baseline="0" dirty="0">
                          <a:solidFill>
                            <a:srgbClr val="C00000"/>
                          </a:solidFill>
                        </a:rPr>
                        <a:t>WHY.</a:t>
                      </a:r>
                      <a:r>
                        <a:rPr lang="en-US" sz="1100" baseline="0" dirty="0">
                          <a:solidFill>
                            <a:srgbClr val="646563"/>
                          </a:solidFill>
                        </a:rPr>
                        <a:t>  </a:t>
                      </a:r>
                      <a:endParaRPr lang="en-US" sz="1100" dirty="0">
                        <a:solidFill>
                          <a:srgbClr val="646563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Beliefs</a:t>
                      </a:r>
                    </a:p>
                    <a:p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Drawing</a:t>
                      </a:r>
                    </a:p>
                    <a:p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Journaling</a:t>
                      </a:r>
                    </a:p>
                    <a:p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Ritual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214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Community is a </a:t>
                      </a:r>
                      <a:r>
                        <a:rPr lang="en-US" sz="1100" dirty="0">
                          <a:solidFill>
                            <a:srgbClr val="C00000"/>
                          </a:solidFill>
                        </a:rPr>
                        <a:t>SHARED EMOTIONAL </a:t>
                      </a:r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SOH. Includes having</a:t>
                      </a:r>
                      <a:r>
                        <a:rPr lang="en-US" sz="1100" baseline="0" dirty="0">
                          <a:solidFill>
                            <a:srgbClr val="646563"/>
                          </a:solidFill>
                        </a:rPr>
                        <a:t> meaningful ties &amp; being part of one or more groups.  </a:t>
                      </a:r>
                    </a:p>
                    <a:p>
                      <a:endParaRPr lang="en-US" sz="300" dirty="0">
                        <a:solidFill>
                          <a:srgbClr val="646563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Being part of a community improves overall health,</a:t>
                      </a:r>
                      <a:r>
                        <a:rPr lang="en-US" sz="1100" baseline="0" dirty="0">
                          <a:solidFill>
                            <a:srgbClr val="646563"/>
                          </a:solidFill>
                        </a:rPr>
                        <a:t> well-being, quality of life and longevity.  </a:t>
                      </a:r>
                      <a:endParaRPr lang="en-US" sz="1100" dirty="0">
                        <a:solidFill>
                          <a:srgbClr val="646563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Vital Friendships</a:t>
                      </a:r>
                    </a:p>
                    <a:p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Connection</a:t>
                      </a:r>
                    </a:p>
                    <a:p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Compassion Training</a:t>
                      </a:r>
                    </a:p>
                    <a:p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Communication</a:t>
                      </a:r>
                      <a:r>
                        <a:rPr lang="en-US" sz="1100" baseline="0" dirty="0">
                          <a:solidFill>
                            <a:srgbClr val="646563"/>
                          </a:solidFill>
                        </a:rPr>
                        <a:t> &amp; Conversation</a:t>
                      </a:r>
                      <a:endParaRPr lang="en-US" sz="1100" dirty="0">
                        <a:solidFill>
                          <a:srgbClr val="646563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214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Environment is a </a:t>
                      </a:r>
                      <a:r>
                        <a:rPr lang="en-US" sz="1100" dirty="0">
                          <a:solidFill>
                            <a:srgbClr val="C00000"/>
                          </a:solidFill>
                        </a:rPr>
                        <a:t>SHARED PHYSICAL </a:t>
                      </a:r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SOH.</a:t>
                      </a:r>
                      <a:r>
                        <a:rPr lang="en-US" sz="1100" baseline="0" dirty="0">
                          <a:solidFill>
                            <a:srgbClr val="646563"/>
                          </a:solidFill>
                        </a:rPr>
                        <a:t>  Includes the conditions where you live, work, and play. </a:t>
                      </a:r>
                      <a:endParaRPr lang="en-US" sz="11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Environment, especially home and work spaces,</a:t>
                      </a:r>
                      <a:r>
                        <a:rPr lang="en-US" sz="1100" baseline="0" dirty="0">
                          <a:solidFill>
                            <a:srgbClr val="646563"/>
                          </a:solidFill>
                        </a:rPr>
                        <a:t> impacts your health, mood and behavior.  </a:t>
                      </a:r>
                      <a:endParaRPr lang="en-US" sz="1100" dirty="0">
                        <a:solidFill>
                          <a:srgbClr val="646563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Balance</a:t>
                      </a:r>
                    </a:p>
                    <a:p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Environmental Triggers</a:t>
                      </a:r>
                    </a:p>
                    <a:p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Changing a Habit</a:t>
                      </a:r>
                    </a:p>
                    <a:p>
                      <a:r>
                        <a:rPr lang="en-US" sz="1100" dirty="0">
                          <a:solidFill>
                            <a:srgbClr val="646563"/>
                          </a:solidFill>
                        </a:rPr>
                        <a:t>Your</a:t>
                      </a:r>
                      <a:r>
                        <a:rPr lang="en-US" sz="1100" baseline="0" dirty="0">
                          <a:solidFill>
                            <a:srgbClr val="646563"/>
                          </a:solidFill>
                        </a:rPr>
                        <a:t> Relationship with Money</a:t>
                      </a:r>
                      <a:endParaRPr lang="en-US" sz="1100" dirty="0">
                        <a:solidFill>
                          <a:srgbClr val="646563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65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1567542" y="6602683"/>
            <a:ext cx="19175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C00000"/>
                </a:solidFill>
              </a:rPr>
              <a:t>SOH = Source of Health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43795" y="285010"/>
            <a:ext cx="6921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646563"/>
                </a:solidFill>
              </a:rPr>
              <a:t>STRENGTHENING THE 7 SOURCES OF </a:t>
            </a:r>
            <a:r>
              <a:rPr lang="en-US" b="1" dirty="0">
                <a:solidFill>
                  <a:srgbClr val="C00000"/>
                </a:solidFill>
              </a:rPr>
              <a:t>INDIVIDUAL</a:t>
            </a:r>
            <a:r>
              <a:rPr lang="en-US" b="1" dirty="0">
                <a:solidFill>
                  <a:srgbClr val="646563"/>
                </a:solidFill>
              </a:rPr>
              <a:t>  HEALTH </a:t>
            </a:r>
          </a:p>
        </p:txBody>
      </p:sp>
    </p:spTree>
    <p:extLst>
      <p:ext uri="{BB962C8B-B14F-4D97-AF65-F5344CB8AC3E}">
        <p14:creationId xmlns:p14="http://schemas.microsoft.com/office/powerpoint/2010/main" val="3562483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DB533-4313-4A92-9EA3-AB055D824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201" y="440267"/>
            <a:ext cx="6589199" cy="1464733"/>
          </a:xfrm>
        </p:spPr>
        <p:txBody>
          <a:bodyPr/>
          <a:lstStyle/>
          <a:p>
            <a:pPr algn="ctr"/>
            <a:r>
              <a:rPr lang="en-US" b="1" dirty="0"/>
              <a:t>Self-care Starts with Self- Awareness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D6EDA9-D0B9-47AF-8415-B9A737BA27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597" y="2272653"/>
            <a:ext cx="6512450" cy="3465538"/>
          </a:xfrm>
          <a:prstGeom prst="rect">
            <a:avLst/>
          </a:prstGeom>
        </p:spPr>
      </p:pic>
      <p:sp>
        <p:nvSpPr>
          <p:cNvPr id="5" name="Slide Number Placeholder 15">
            <a:extLst>
              <a:ext uri="{FF2B5EF4-FFF2-40B4-BE49-F238E27FC236}">
                <a16:creationId xmlns:a16="http://schemas.microsoft.com/office/drawing/2014/main" id="{F876D8DC-46D7-4383-AA3B-8E1D249A1BE8}"/>
              </a:ext>
            </a:extLst>
          </p:cNvPr>
          <p:cNvSpPr txBox="1">
            <a:spLocks/>
          </p:cNvSpPr>
          <p:nvPr/>
        </p:nvSpPr>
        <p:spPr bwMode="auto">
          <a:xfrm>
            <a:off x="8160016" y="6298213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0" latinLnBrk="0" hangingPunct="0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1pPr>
            <a:lvl2pPr marL="742950" indent="-285750" algn="l" defTabSz="457200" rtl="0" eaLnBrk="0" latinLnBrk="0" hangingPunct="0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2pPr>
            <a:lvl3pPr marL="1143000" indent="-228600" algn="l" defTabSz="457200" rtl="0" eaLnBrk="0" latinLnBrk="0" hangingPunct="0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3pPr>
            <a:lvl4pPr marL="1600200" indent="-228600" algn="l" defTabSz="457200" rtl="0" eaLnBrk="0" latinLnBrk="0" hangingPunct="0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4pPr>
            <a:lvl5pPr marL="2057400" indent="-228600" algn="l" defTabSz="457200" rtl="0" eaLnBrk="0" latinLnBrk="0" hangingPunct="0"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eaLnBrk="1" hangingPunct="1"/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87995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271411"/>
            <a:ext cx="6589199" cy="128089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646563"/>
                </a:solidFill>
              </a:rPr>
              <a:t>Assess Your Sources of Health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6616809"/>
              </p:ext>
            </p:extLst>
          </p:nvPr>
        </p:nvGraphicFramePr>
        <p:xfrm>
          <a:off x="1330036" y="1152908"/>
          <a:ext cx="6428510" cy="5053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4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4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1548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bg1"/>
                          </a:solidFill>
                        </a:rPr>
                        <a:t>SOH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21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bg1"/>
                          </a:solidFill>
                        </a:rPr>
                        <a:t>MY RATING (1-10)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212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548"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rgbClr val="C00000"/>
                          </a:solidFill>
                        </a:rPr>
                        <a:t>Purpose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548"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rgbClr val="C00000"/>
                          </a:solidFill>
                        </a:rPr>
                        <a:t>Body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1548"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rgbClr val="C00000"/>
                          </a:solidFill>
                        </a:rPr>
                        <a:t>Mind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1548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Creativity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1548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Emotions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1548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Community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1548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Environment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1548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Total +</a:t>
                      </a:r>
                      <a:r>
                        <a:rPr lang="en-US" sz="1800" b="1" baseline="0" dirty="0">
                          <a:solidFill>
                            <a:srgbClr val="C00000"/>
                          </a:solidFill>
                        </a:rPr>
                        <a:t> Divide by 7 =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58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1723" y="357810"/>
            <a:ext cx="7182678" cy="1400266"/>
          </a:xfrm>
        </p:spPr>
        <p:txBody>
          <a:bodyPr>
            <a:normAutofit fontScale="90000"/>
          </a:bodyPr>
          <a:lstStyle/>
          <a:p>
            <a:r>
              <a:rPr lang="en-US" sz="2800" b="1" dirty="0" err="1">
                <a:solidFill>
                  <a:srgbClr val="646563"/>
                </a:solidFill>
              </a:rPr>
              <a:t>SOHLx</a:t>
            </a:r>
            <a:r>
              <a:rPr lang="en-US" sz="2800" b="1" dirty="0">
                <a:solidFill>
                  <a:srgbClr val="646563"/>
                </a:solidFill>
              </a:rPr>
              <a:t> Personalized Assessment</a:t>
            </a:r>
            <a:br>
              <a:rPr lang="en-US" sz="2800" b="1" dirty="0">
                <a:solidFill>
                  <a:srgbClr val="646563"/>
                </a:solidFill>
              </a:rPr>
            </a:br>
            <a:br>
              <a:rPr lang="en-US" sz="2800" b="1" dirty="0">
                <a:solidFill>
                  <a:srgbClr val="646563"/>
                </a:solidFill>
              </a:rPr>
            </a:br>
            <a:r>
              <a:rPr lang="en-US" sz="2800" dirty="0">
                <a:solidFill>
                  <a:srgbClr val="646563"/>
                </a:solidFill>
              </a:rPr>
              <a:t>Website link:  http://</a:t>
            </a:r>
            <a:r>
              <a:rPr lang="en-US" sz="2800" dirty="0" err="1">
                <a:solidFill>
                  <a:srgbClr val="646563"/>
                </a:solidFill>
              </a:rPr>
              <a:t>sohl.cruxlab.io</a:t>
            </a:r>
            <a:r>
              <a:rPr lang="en-US" sz="2800" dirty="0">
                <a:solidFill>
                  <a:srgbClr val="646563"/>
                </a:solidFill>
              </a:rPr>
              <a:t>/polls/</a:t>
            </a:r>
            <a:r>
              <a:rPr lang="en-US" sz="2800" dirty="0" err="1">
                <a:solidFill>
                  <a:srgbClr val="646563"/>
                </a:solidFill>
              </a:rPr>
              <a:t>ibm</a:t>
            </a:r>
            <a:r>
              <a:rPr lang="en-US" sz="2800" dirty="0">
                <a:solidFill>
                  <a:srgbClr val="646563"/>
                </a:solidFill>
              </a:rPr>
              <a:t>/</a:t>
            </a:r>
            <a:br>
              <a:rPr lang="en-US" sz="2800" dirty="0">
                <a:solidFill>
                  <a:srgbClr val="0070C0"/>
                </a:solidFill>
              </a:rPr>
            </a:br>
            <a:endParaRPr lang="en-US" sz="2800" b="1" dirty="0">
              <a:solidFill>
                <a:srgbClr val="646563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156" y="1758075"/>
            <a:ext cx="7597664" cy="398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522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206" y="75469"/>
            <a:ext cx="7189997" cy="128089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/>
              <a:t>SOHLx</a:t>
            </a:r>
            <a:r>
              <a:rPr lang="en-US" sz="2800" b="1" dirty="0"/>
              <a:t> Evidence-Based Self-care Skills Series </a:t>
            </a:r>
            <a:r>
              <a:rPr lang="en-US" sz="2800" dirty="0"/>
              <a:t>(150+ practices)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59547" y="1773384"/>
            <a:ext cx="2590782" cy="170622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762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8943" y="1769426"/>
            <a:ext cx="245131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Mind Practices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Be aware (3)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Biofeedback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Autogenic training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Focus (3)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Guided imagery (3)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Life long learning (3)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 err="1"/>
              <a:t>Neurobics</a:t>
            </a:r>
            <a:r>
              <a:rPr lang="en-US" sz="1200" dirty="0"/>
              <a:t> &amp; memory training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Relaxation response (3)</a:t>
            </a:r>
          </a:p>
          <a:p>
            <a:pPr marL="285750" indent="-285750">
              <a:buFont typeface="Arial" charset="0"/>
              <a:buChar char="•"/>
            </a:pPr>
            <a:endParaRPr lang="en-US" sz="1200" dirty="0"/>
          </a:p>
        </p:txBody>
      </p:sp>
      <p:sp>
        <p:nvSpPr>
          <p:cNvPr id="7" name="Rounded Rectangle 6"/>
          <p:cNvSpPr/>
          <p:nvPr/>
        </p:nvSpPr>
        <p:spPr>
          <a:xfrm>
            <a:off x="359547" y="3774376"/>
            <a:ext cx="2518638" cy="1589449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762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10807" y="3786248"/>
            <a:ext cx="221611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Creativity Practices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Drawing (3)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Journaling (3)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Meditation (3)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Qi Gong (3)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Reframing (3)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Ritual (3)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Yoga (3)                           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25331" y="3760520"/>
            <a:ext cx="2723946" cy="1603305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762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6210520" y="1799113"/>
            <a:ext cx="2738757" cy="1631014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762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3200129" y="1155865"/>
            <a:ext cx="2797394" cy="161122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762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218897" y="1197428"/>
            <a:ext cx="274947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Body Practices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Acupressure (3)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Food is medicine (3)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Sleep habits (3)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Progressive muscle relaxation (3)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Recharge: Find meaning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Spine movement (3)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Stand (3)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29460" y="1860467"/>
            <a:ext cx="26981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Emotion Practices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Forgiveness (3)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Emotional freedom technique (3)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Gratitude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Self-hypnosis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Laughter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Positive psychology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Savor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99258" y="3794165"/>
            <a:ext cx="261161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Community Practices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Compassionate communication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Healthy conversations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Connection (3)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Listen (3)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Vital Friendships (3)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Belonging in community (3)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Compassion training (3)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83124" y="5209307"/>
            <a:ext cx="2645037" cy="1581532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762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217881" y="5256807"/>
            <a:ext cx="280217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Environment Practices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Balance, Personal &amp; Professional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Changing a habit (3)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Your relationship with money (3)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Grounding (3)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Environmental triggers (3)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NEAT</a:t>
            </a:r>
            <a:r>
              <a:rPr lang="en-US" sz="900" dirty="0"/>
              <a:t>(Non-exercise activity thermogenesis)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/>
              <a:t>Mess and stress</a:t>
            </a:r>
            <a:endParaRPr lang="en-US" sz="900" dirty="0"/>
          </a:p>
        </p:txBody>
      </p:sp>
      <p:sp>
        <p:nvSpPr>
          <p:cNvPr id="17" name="Rounded Rectangle 16"/>
          <p:cNvSpPr/>
          <p:nvPr/>
        </p:nvSpPr>
        <p:spPr>
          <a:xfrm>
            <a:off x="3283124" y="3092630"/>
            <a:ext cx="2645037" cy="1752502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762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473060" y="3131125"/>
            <a:ext cx="2320315" cy="20159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Purpose Practices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Your WHY/Life Purpose (3)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Be Your Own Best Friend</a:t>
            </a:r>
          </a:p>
          <a:p>
            <a:r>
              <a:rPr lang="en-US" sz="1200" dirty="0">
                <a:solidFill>
                  <a:schemeClr val="bg1"/>
                </a:solidFill>
              </a:rPr>
              <a:t>      BYOBF (3)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Crucibles (3)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Self-coaching (3)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Volunteering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 err="1">
                <a:solidFill>
                  <a:schemeClr val="bg1"/>
                </a:solidFill>
              </a:rPr>
              <a:t>YouLab</a:t>
            </a:r>
            <a:r>
              <a:rPr lang="en-US" sz="1200" dirty="0">
                <a:solidFill>
                  <a:schemeClr val="bg1"/>
                </a:solidFill>
              </a:rPr>
              <a:t> (3)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Your life story (3) </a:t>
            </a:r>
          </a:p>
          <a:p>
            <a:pPr marL="285750" indent="-285750">
              <a:buFont typeface="Arial" charset="0"/>
              <a:buChar char="•"/>
            </a:pP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118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55CA8-0396-3746-82D5-EB30BAD73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how is self-care sound Christian practice?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8847C-809B-874E-A941-5E986FADF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2963" y="2133599"/>
            <a:ext cx="7691437" cy="44365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1. Scripture says so: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2060"/>
                </a:solidFill>
              </a:rPr>
              <a:t> ”…your body is a temple of the Holy Spirit within you, whom you have from God. You are not your own, for you were bought with a price. So glorify God in your body.” Corinthians 6:19-20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2. God made gave us the innate gift of self-care</a:t>
            </a:r>
          </a:p>
          <a:p>
            <a:pPr marL="0" indent="0">
              <a:buNone/>
            </a:pPr>
            <a:r>
              <a:rPr lang="en-US" sz="2000" i="1" dirty="0">
                <a:solidFill>
                  <a:srgbClr val="002060"/>
                </a:solidFill>
              </a:rPr>
              <a:t>“For no one ever hated his own flesh, but nourishes and cherishes it, just as Christ does the church…” </a:t>
            </a:r>
            <a:r>
              <a:rPr lang="en-US" sz="2000" dirty="0">
                <a:solidFill>
                  <a:srgbClr val="002060"/>
                </a:solidFill>
              </a:rPr>
              <a:t>Ephesians 5:29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3. Jesus modeled self-care: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He took time to meditate, he relied on friends, he ate and drank, he told stories, he prayed, he slept, and he moved.</a:t>
            </a:r>
          </a:p>
        </p:txBody>
      </p:sp>
    </p:spTree>
    <p:extLst>
      <p:ext uri="{BB962C8B-B14F-4D97-AF65-F5344CB8AC3E}">
        <p14:creationId xmlns:p14="http://schemas.microsoft.com/office/powerpoint/2010/main" val="377098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2071" y="291383"/>
            <a:ext cx="9143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646563"/>
                </a:solidFill>
              </a:rPr>
              <a:t>Which sources of health are used through your spiritual practice?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86588" y="1814868"/>
            <a:ext cx="2043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646563"/>
                </a:solidFill>
              </a:rPr>
              <a:t>YOUR WHY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00888" y="2575587"/>
            <a:ext cx="771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646563"/>
                </a:solidFill>
              </a:rPr>
              <a:t>Body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00888" y="3251592"/>
            <a:ext cx="1425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646563"/>
                </a:solidFill>
              </a:rPr>
              <a:t>Mind</a:t>
            </a:r>
          </a:p>
        </p:txBody>
      </p:sp>
      <p:sp>
        <p:nvSpPr>
          <p:cNvPr id="9" name="TextBox 8"/>
          <p:cNvSpPr txBox="1"/>
          <p:nvPr/>
        </p:nvSpPr>
        <p:spPr>
          <a:xfrm flipH="1">
            <a:off x="6918860" y="3926547"/>
            <a:ext cx="1853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646563"/>
                </a:solidFill>
              </a:rPr>
              <a:t>Creativity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18860" y="4519727"/>
            <a:ext cx="1425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646563"/>
                </a:solidFill>
              </a:rPr>
              <a:t>Emotions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18860" y="5211908"/>
            <a:ext cx="1692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646563"/>
                </a:solidFill>
              </a:rPr>
              <a:t>Community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11454" y="5805088"/>
            <a:ext cx="1761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646563"/>
                </a:solidFill>
              </a:rPr>
              <a:t>Environment</a:t>
            </a:r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3474" y="1495060"/>
            <a:ext cx="2043113" cy="5039360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 rot="21218221">
            <a:off x="4930859" y="6403363"/>
            <a:ext cx="21136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7 Sources of Health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AD1C59-44B8-0A42-BA1A-F92F0FB91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907" y="865945"/>
            <a:ext cx="2005296" cy="150397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6F90B72-2379-754B-98E9-920DB49E41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3386" y="1622245"/>
            <a:ext cx="2005296" cy="150397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9214CFB-140C-8E40-AE1D-9867B0A01A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276" y="5246047"/>
            <a:ext cx="2487430" cy="146951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84F4099-467D-BE4A-B967-CFB3EFF6D5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843" y="4204178"/>
            <a:ext cx="2160576" cy="115530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1ACE4A0-A20C-DC47-A552-66C7303B7E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3387" y="4362557"/>
            <a:ext cx="2237853" cy="164623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8C40900-894E-2B44-8F6B-5E9AA6EF08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36545" y="3219380"/>
            <a:ext cx="1818618" cy="140849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24A6FAF-5D06-2F48-94DA-B901BA1742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8192" y="2575587"/>
            <a:ext cx="1693842" cy="153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401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2EC7880-C5D9-40A8-A6B0-3198AD07A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3464657" cy="685403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E17CC4-426C-B247-92DA-11A6800C6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918" y="645106"/>
            <a:ext cx="2737709" cy="125989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br>
              <a:rPr lang="en-US" sz="1400" dirty="0"/>
            </a:br>
            <a:endParaRPr lang="en-US" sz="1400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693A26C-8731-42DB-A96D-7B1532A081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918" y="645106"/>
            <a:ext cx="2737709" cy="52477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“</a:t>
            </a:r>
            <a:r>
              <a:rPr lang="en-US" sz="2800" dirty="0"/>
              <a:t>An empty lantern provides no light. Self-care is the fuel that allows your light to shine brightly.”</a:t>
            </a:r>
          </a:p>
          <a:p>
            <a:pPr marL="0" indent="0">
              <a:buNone/>
            </a:pPr>
            <a:br>
              <a:rPr lang="en-US" sz="2800" dirty="0"/>
            </a:br>
            <a:r>
              <a:rPr lang="en-US" sz="2800" dirty="0"/>
              <a:t>– Unknown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16B7A167-383A-534D-88A2-3A723DB81A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560" b="-1"/>
          <a:stretch/>
        </p:blipFill>
        <p:spPr>
          <a:xfrm rot="5400000">
            <a:off x="2880076" y="589328"/>
            <a:ext cx="6848504" cy="5679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0614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Questions</a:t>
            </a:r>
            <a:br>
              <a:rPr lang="en-US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600" b="1" dirty="0"/>
          </a:p>
          <a:p>
            <a:pPr marL="0" indent="0">
              <a:buNone/>
            </a:pPr>
            <a:r>
              <a:rPr lang="en-US" sz="3600" b="1" dirty="0"/>
              <a:t>Luann Fortune, PhD</a:t>
            </a:r>
          </a:p>
          <a:p>
            <a:pPr marL="0" indent="0">
              <a:buNone/>
            </a:pPr>
            <a:r>
              <a:rPr lang="en-US" sz="3600" b="1" dirty="0" err="1"/>
              <a:t>lfortune@saybrook.edu</a:t>
            </a:r>
            <a:endParaRPr lang="en-US" sz="36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9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238539"/>
            <a:ext cx="5181600" cy="1666461"/>
          </a:xfrm>
        </p:spPr>
        <p:txBody>
          <a:bodyPr/>
          <a:lstStyle/>
          <a:p>
            <a:r>
              <a:rPr lang="en-US" dirty="0"/>
              <a:t>References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5724" y="1186341"/>
            <a:ext cx="9015412" cy="624316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Bodenheimer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T., &amp;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Sinsky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C. (2014). From triple to quadruple aim: Care of the patient requires care of the provider. 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Annals of Family Medicine, 12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573 – 576.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Ling, Q., Lin, M., &amp; Wu, X. (2016). The trickle-down effect of servant leadership on frontline employee service behaviors and performances: A multilevel study of Chinese hotels. Tourism Management, 52, 341 – 368.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Hopkins, M. M., O’Neil, D. A., Fitzsimons, K.,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Bailen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P. L., &amp;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Stoller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J. K. (2011). Leadership and organization development in healthcare: Lessons from the Cleveland Clinic.  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Advances in Health Care Management,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Jiang, H., &amp; Men, R. L. (2017). Creating an engaged workforce: The impact of authentic leadership, transparent organizational communication, and work-life enrichment. 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Communication Research, 44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2, 225 – 243.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Mayer, D. M.,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Kuenzi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M.,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Greenbaum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R.,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Bardes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M., &amp; Salvador, R. (2007). How does ethical leadership flow?  Test of a trickle-down model. 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Organizational Behavior and Human Decision Processes, 108,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1 – 13.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McAlearney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A. S. (2009). Executive leadership development in U.S. healthcare systems. 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Journal of Healthcare Management, 55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205 – 222.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McAlearney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A. S., &amp; Pham, P.  (2008). 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Executive leadership development in U.S. health systems: Exploring the evidence.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 Chicago, IL: American College of Healthcare Executives.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Prochaska, J. O., &amp; Prochaska, J. M. (1999). Helping cure healthcare systems: Changing minds and behavior. 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Disease Management and Health Outcomes, 6,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335 – 341.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Scharmer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C. O. (2003). The blind spot of leadership: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Presencing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as a social technology of freedom. Retrieved from </a:t>
            </a:r>
            <a:r>
              <a:rPr lang="en-US" u="sng" dirty="0">
                <a:solidFill>
                  <a:schemeClr val="accent1">
                    <a:lumMod val="75000"/>
                  </a:schemeClr>
                </a:solidFill>
                <a:hlinkClick r:id="rId3"/>
              </a:rPr>
              <a:t>www.ottoscharmer.com/sites/default/files/2003_TheBlindSpot.pdf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Scott, G. (2009).  The leader as coach:  Effective coaching is key to patient satisfaction and quality care. 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Healthcare Executive, 24,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(4), 40 – 43.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Shanafelt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T. D.,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Gorringe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G.,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Menaker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R.,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Sotrz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K. A., Reeves, D.,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Buskirk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S. J., …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Swensen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S. J. (2015). Impact of organizational leadership on physician burnout and satisfaction. 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Mayo Clinic Proceedings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doi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: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Shanafelt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T. D., Hasan, O.,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Dyrbye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L. N.,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Sinsky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C.,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Satele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D., Sloan, J., &amp; West, C. P. (2015). Changes in burnout and satisfaction with work-life balance in physicians. 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Mayo Clinic Proceedings, 90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12, 1600 – 1613.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Zenger, J., &amp; Folkman, J. (2016). The trickle-down effect of good (and bad) leadership. 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Harvard Business Review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(January 14, 2016).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6465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37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91E40-239D-4D4C-8AEB-2C577109C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3817" y="154984"/>
            <a:ext cx="6860583" cy="821410"/>
          </a:xfrm>
        </p:spPr>
        <p:txBody>
          <a:bodyPr>
            <a:normAutofit fontScale="90000"/>
          </a:bodyPr>
          <a:lstStyle/>
          <a:p>
            <a:r>
              <a:rPr lang="en-US" dirty="0"/>
              <a:t>Sample of research supporting 7 Sources of Health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8BDDD-1885-4326-A526-D9B12CB6CA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6206" y="1425844"/>
            <a:ext cx="7753325" cy="5315919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1500" dirty="0">
                <a:solidFill>
                  <a:schemeClr val="accent1">
                    <a:lumMod val="75000"/>
                  </a:schemeClr>
                </a:solidFill>
              </a:rPr>
              <a:t>The </a:t>
            </a:r>
            <a:r>
              <a:rPr lang="en-US" sz="2900" dirty="0">
                <a:solidFill>
                  <a:schemeClr val="accent1">
                    <a:lumMod val="75000"/>
                  </a:schemeClr>
                </a:solidFill>
              </a:rPr>
              <a:t>WHY, Life Purpose</a:t>
            </a:r>
          </a:p>
          <a:p>
            <a:pPr lvl="1"/>
            <a:r>
              <a:rPr lang="en-US" sz="2900" dirty="0">
                <a:solidFill>
                  <a:schemeClr val="accent1">
                    <a:lumMod val="75000"/>
                  </a:schemeClr>
                </a:solidFill>
              </a:rPr>
              <a:t>Hill, P., &amp; </a:t>
            </a:r>
            <a:r>
              <a:rPr lang="en-US" sz="2900" dirty="0" err="1">
                <a:solidFill>
                  <a:schemeClr val="accent1">
                    <a:lumMod val="75000"/>
                  </a:schemeClr>
                </a:solidFill>
              </a:rPr>
              <a:t>Turiano</a:t>
            </a:r>
            <a:r>
              <a:rPr lang="en-US" sz="2900" dirty="0">
                <a:solidFill>
                  <a:schemeClr val="accent1">
                    <a:lumMod val="75000"/>
                  </a:schemeClr>
                </a:solidFill>
              </a:rPr>
              <a:t>, N. (2014). Purpose in life as a predictor of mortality across adulthood. Psychological Science, 25, 7, 1482 – 1486. </a:t>
            </a:r>
          </a:p>
          <a:p>
            <a:pPr lvl="1"/>
            <a:r>
              <a:rPr lang="en-US" sz="2900" dirty="0">
                <a:solidFill>
                  <a:schemeClr val="accent1">
                    <a:lumMod val="75000"/>
                  </a:schemeClr>
                </a:solidFill>
              </a:rPr>
              <a:t>Hill, P., </a:t>
            </a:r>
            <a:r>
              <a:rPr lang="en-US" sz="2900" dirty="0" err="1">
                <a:solidFill>
                  <a:schemeClr val="accent1">
                    <a:lumMod val="75000"/>
                  </a:schemeClr>
                </a:solidFill>
              </a:rPr>
              <a:t>Turiano</a:t>
            </a:r>
            <a:r>
              <a:rPr lang="en-US" sz="2900" dirty="0">
                <a:solidFill>
                  <a:schemeClr val="accent1">
                    <a:lumMod val="75000"/>
                  </a:schemeClr>
                </a:solidFill>
              </a:rPr>
              <a:t>, N., </a:t>
            </a:r>
            <a:r>
              <a:rPr lang="en-US" sz="2900" dirty="0" err="1">
                <a:solidFill>
                  <a:schemeClr val="accent1">
                    <a:lumMod val="75000"/>
                  </a:schemeClr>
                </a:solidFill>
              </a:rPr>
              <a:t>Mroczek</a:t>
            </a:r>
            <a:r>
              <a:rPr lang="en-US" sz="2900" dirty="0">
                <a:solidFill>
                  <a:schemeClr val="accent1">
                    <a:lumMod val="75000"/>
                  </a:schemeClr>
                </a:solidFill>
              </a:rPr>
              <a:t>, D. K., &amp; Burrow, A. L. (2016). The value of a purposeful life: Sense of purpose predicts greater income and net worth. Journal of Research in Personality, 65, 38 – 42. </a:t>
            </a:r>
          </a:p>
          <a:p>
            <a:pPr lvl="1"/>
            <a:r>
              <a:rPr lang="en-US" sz="2900" dirty="0">
                <a:solidFill>
                  <a:schemeClr val="accent1">
                    <a:lumMod val="75000"/>
                  </a:schemeClr>
                </a:solidFill>
              </a:rPr>
              <a:t>Lewis, N. A., </a:t>
            </a:r>
            <a:r>
              <a:rPr lang="en-US" sz="2900" dirty="0" err="1">
                <a:solidFill>
                  <a:schemeClr val="accent1">
                    <a:lumMod val="75000"/>
                  </a:schemeClr>
                </a:solidFill>
              </a:rPr>
              <a:t>Toriano</a:t>
            </a:r>
            <a:r>
              <a:rPr lang="en-US" sz="2900" dirty="0">
                <a:solidFill>
                  <a:schemeClr val="accent1">
                    <a:lumMod val="75000"/>
                  </a:schemeClr>
                </a:solidFill>
              </a:rPr>
              <a:t>, N.A., Payne, B. R., &amp; Hill, P. L. (2017). Purpose in life and cognitive functioning in adulthood.  Aging, Neuropsychology and Cognition. 24, 6. </a:t>
            </a:r>
          </a:p>
          <a:p>
            <a:pPr lvl="1"/>
            <a:r>
              <a:rPr lang="en-US" sz="2900" dirty="0" err="1">
                <a:solidFill>
                  <a:schemeClr val="accent1">
                    <a:lumMod val="75000"/>
                  </a:schemeClr>
                </a:solidFill>
              </a:rPr>
              <a:t>Ko</a:t>
            </a:r>
            <a:r>
              <a:rPr lang="en-US" sz="2900" dirty="0">
                <a:solidFill>
                  <a:schemeClr val="accent1">
                    <a:lumMod val="75000"/>
                  </a:schemeClr>
                </a:solidFill>
              </a:rPr>
              <a:t>, H. J., Hooker, K., Geldof, G. J., &amp; McAdams, D. P. (2016). Longitudinal purpose in life trajectories: Examining predictors in late midlife</a:t>
            </a:r>
            <a:r>
              <a:rPr lang="en-US" sz="2900" b="1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en-US" sz="2900" dirty="0">
                <a:solidFill>
                  <a:schemeClr val="accent1">
                    <a:lumMod val="75000"/>
                  </a:schemeClr>
                </a:solidFill>
              </a:rPr>
              <a:t>Psychology of Aging, </a:t>
            </a:r>
            <a:r>
              <a:rPr lang="is-IS" sz="2900" i="1" dirty="0">
                <a:solidFill>
                  <a:schemeClr val="accent1">
                    <a:lumMod val="75000"/>
                  </a:schemeClr>
                </a:solidFill>
              </a:rPr>
              <a:t>31</a:t>
            </a:r>
            <a:r>
              <a:rPr lang="is-IS" sz="2900" dirty="0">
                <a:solidFill>
                  <a:schemeClr val="accent1">
                    <a:lumMod val="75000"/>
                  </a:schemeClr>
                </a:solidFill>
              </a:rPr>
              <a:t>, 7, 693-698</a:t>
            </a:r>
          </a:p>
          <a:p>
            <a:pPr lvl="1"/>
            <a:r>
              <a:rPr lang="en-US" sz="2900" dirty="0">
                <a:solidFill>
                  <a:schemeClr val="accent1">
                    <a:lumMod val="75000"/>
                  </a:schemeClr>
                </a:solidFill>
              </a:rPr>
              <a:t>McKnight, P.E., &amp; Kashdan, T.B. (2009).  Purpose in life as a system that creates and sustains health and well-being: An integrative, testable theory. </a:t>
            </a:r>
            <a:r>
              <a:rPr lang="en-US" sz="2900" i="1" dirty="0">
                <a:solidFill>
                  <a:schemeClr val="accent1">
                    <a:lumMod val="75000"/>
                  </a:schemeClr>
                </a:solidFill>
              </a:rPr>
              <a:t>Review of General Psychology,</a:t>
            </a:r>
            <a:r>
              <a:rPr lang="en-US" sz="2900" i="1" dirty="0">
                <a:solidFill>
                  <a:schemeClr val="accent1">
                    <a:lumMod val="75000"/>
                  </a:schemeClr>
                </a:solidFill>
                <a:hlinkClick r:id="rId3" invalidUrl="http://toddkashdan.com/articles/Mcknight &amp; Kashdan (2009) Purpose in life Rev Gen Psy.pdf"/>
              </a:rPr>
              <a:t> </a:t>
            </a:r>
            <a:r>
              <a:rPr lang="en-US" sz="2900" i="1" dirty="0">
                <a:solidFill>
                  <a:schemeClr val="accent1">
                    <a:lumMod val="75000"/>
                  </a:schemeClr>
                </a:solidFill>
              </a:rPr>
              <a:t>13,</a:t>
            </a:r>
            <a:r>
              <a:rPr lang="en-US" sz="2900" dirty="0">
                <a:solidFill>
                  <a:schemeClr val="accent1">
                    <a:lumMod val="75000"/>
                  </a:schemeClr>
                </a:solidFill>
              </a:rPr>
              <a:t> 242-251</a:t>
            </a:r>
            <a:r>
              <a:rPr lang="en-US" sz="2900" dirty="0">
                <a:solidFill>
                  <a:schemeClr val="accent1">
                    <a:lumMod val="75000"/>
                  </a:schemeClr>
                </a:solidFill>
                <a:hlinkClick r:id="rId3" invalidUrl="http://toddkashdan.com/articles/Mcknight &amp; Kashdan (2009) Purpose in life Rev Gen Psy.pdf"/>
              </a:rPr>
              <a:t>.</a:t>
            </a:r>
            <a:endParaRPr lang="en-US" sz="29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2900" dirty="0">
                <a:solidFill>
                  <a:schemeClr val="accent1">
                    <a:lumMod val="75000"/>
                  </a:schemeClr>
                </a:solidFill>
              </a:rPr>
              <a:t>Body</a:t>
            </a:r>
          </a:p>
          <a:p>
            <a:pPr lvl="1"/>
            <a:r>
              <a:rPr lang="en-US" sz="2900" dirty="0">
                <a:solidFill>
                  <a:schemeClr val="accent1">
                    <a:lumMod val="75000"/>
                  </a:schemeClr>
                </a:solidFill>
              </a:rPr>
              <a:t>Research connecting nutrition, movement, and sleep quality of health and life and length of life</a:t>
            </a:r>
          </a:p>
          <a:p>
            <a:pPr lvl="1"/>
            <a:r>
              <a:rPr lang="en-US" sz="2900" dirty="0">
                <a:solidFill>
                  <a:schemeClr val="accent1">
                    <a:lumMod val="75000"/>
                  </a:schemeClr>
                </a:solidFill>
              </a:rPr>
              <a:t>Harter, J. K., &amp; Gurley, V. F. (2008). Measuring Well-Being in the United States. Association for Psychological Science. </a:t>
            </a:r>
          </a:p>
          <a:p>
            <a:pPr lvl="1"/>
            <a:r>
              <a:rPr lang="en-US" sz="2900" dirty="0">
                <a:solidFill>
                  <a:schemeClr val="accent1">
                    <a:lumMod val="75000"/>
                  </a:schemeClr>
                </a:solidFill>
              </a:rPr>
              <a:t>Robertson, I. T., &amp; Cooper, C. L. (2009). Full engagement: The integration of employee engagement and psychological well-being. </a:t>
            </a:r>
            <a:r>
              <a:rPr lang="en-US" sz="2900" i="1" dirty="0">
                <a:solidFill>
                  <a:schemeClr val="accent1">
                    <a:lumMod val="75000"/>
                  </a:schemeClr>
                </a:solidFill>
              </a:rPr>
              <a:t>Leadership &amp; Organization Development Journal,</a:t>
            </a:r>
            <a:r>
              <a:rPr lang="en-US" sz="29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900" i="1" dirty="0">
                <a:solidFill>
                  <a:schemeClr val="accent1">
                    <a:lumMod val="75000"/>
                  </a:schemeClr>
                </a:solidFill>
              </a:rPr>
              <a:t>31,</a:t>
            </a:r>
            <a:r>
              <a:rPr lang="en-US" sz="2900" dirty="0">
                <a:solidFill>
                  <a:schemeClr val="accent1">
                    <a:lumMod val="75000"/>
                  </a:schemeClr>
                </a:solidFill>
              </a:rPr>
              <a:t> 324–336.</a:t>
            </a:r>
          </a:p>
          <a:p>
            <a:pPr lvl="1"/>
            <a:endParaRPr lang="en-US" sz="1500" dirty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79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7079E-C2C2-42F2-A408-E2EC3B21A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1343" y="139485"/>
            <a:ext cx="7093058" cy="1765515"/>
          </a:xfrm>
        </p:spPr>
        <p:txBody>
          <a:bodyPr>
            <a:normAutofit/>
          </a:bodyPr>
          <a:lstStyle/>
          <a:p>
            <a:r>
              <a:rPr lang="en-US" dirty="0"/>
              <a:t>Sample of research supporting 7 Sources of Health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8BDDD-1885-4326-A526-D9B12CB6CA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925" y="1152908"/>
            <a:ext cx="8291594" cy="55423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chemeClr val="accent1">
                    <a:lumMod val="75000"/>
                  </a:schemeClr>
                </a:solidFill>
              </a:rPr>
              <a:t>Mind</a:t>
            </a:r>
          </a:p>
          <a:p>
            <a:pPr lvl="1"/>
            <a:r>
              <a:rPr lang="en-US" sz="1300" dirty="0">
                <a:solidFill>
                  <a:schemeClr val="accent1">
                    <a:lumMod val="75000"/>
                  </a:schemeClr>
                </a:solidFill>
              </a:rPr>
              <a:t>Seminal work:  </a:t>
            </a:r>
            <a:r>
              <a:rPr lang="en-US" sz="1300" dirty="0" err="1">
                <a:solidFill>
                  <a:schemeClr val="accent1">
                    <a:lumMod val="75000"/>
                  </a:schemeClr>
                </a:solidFill>
              </a:rPr>
              <a:t>Dusek</a:t>
            </a:r>
            <a:r>
              <a:rPr lang="en-US" sz="1300" dirty="0">
                <a:solidFill>
                  <a:schemeClr val="accent1">
                    <a:lumMod val="75000"/>
                  </a:schemeClr>
                </a:solidFill>
              </a:rPr>
              <a:t>, J. A., &amp; Benson, H. (2009). Mind-body medicine: A model of the comparative clinical impact of the acute stress and relaxation responses. </a:t>
            </a:r>
            <a:r>
              <a:rPr lang="en-US" sz="1300" i="1" dirty="0">
                <a:solidFill>
                  <a:schemeClr val="accent1">
                    <a:lumMod val="75000"/>
                  </a:schemeClr>
                </a:solidFill>
              </a:rPr>
              <a:t>Minnesota Medicine, 92</a:t>
            </a:r>
            <a:r>
              <a:rPr lang="en-US" sz="1300" dirty="0">
                <a:solidFill>
                  <a:schemeClr val="accent1">
                    <a:lumMod val="75000"/>
                  </a:schemeClr>
                </a:solidFill>
              </a:rPr>
              <a:t>, 47 – 50.</a:t>
            </a:r>
          </a:p>
          <a:p>
            <a:pPr lvl="1"/>
            <a:r>
              <a:rPr lang="en-US" sz="1300" dirty="0">
                <a:solidFill>
                  <a:schemeClr val="accent1">
                    <a:lumMod val="75000"/>
                  </a:schemeClr>
                </a:solidFill>
              </a:rPr>
              <a:t>Extensive research on mind-body practices, funded by National Institutes of Health</a:t>
            </a:r>
          </a:p>
          <a:p>
            <a:pPr lvl="1"/>
            <a:r>
              <a:rPr lang="en-US" sz="1300" dirty="0">
                <a:solidFill>
                  <a:schemeClr val="accent1">
                    <a:lumMod val="75000"/>
                  </a:schemeClr>
                </a:solidFill>
              </a:rPr>
              <a:t>Shuck, B., &amp; </a:t>
            </a:r>
            <a:r>
              <a:rPr lang="en-US" sz="1300" dirty="0" err="1">
                <a:solidFill>
                  <a:schemeClr val="accent1">
                    <a:lumMod val="75000"/>
                  </a:schemeClr>
                </a:solidFill>
              </a:rPr>
              <a:t>Reio</a:t>
            </a:r>
            <a:r>
              <a:rPr lang="en-US" sz="1300" dirty="0">
                <a:solidFill>
                  <a:schemeClr val="accent1">
                    <a:lumMod val="75000"/>
                  </a:schemeClr>
                </a:solidFill>
              </a:rPr>
              <a:t>, T. G. (2014). Employee engagement and well-being a moderation model and implications for practice. </a:t>
            </a:r>
            <a:r>
              <a:rPr lang="en-US" sz="1300" i="1" dirty="0">
                <a:solidFill>
                  <a:schemeClr val="accent1">
                    <a:lumMod val="75000"/>
                  </a:schemeClr>
                </a:solidFill>
              </a:rPr>
              <a:t>Journal of Leadership &amp; Organizational Studies,</a:t>
            </a:r>
            <a:r>
              <a:rPr lang="en-US" sz="13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300" i="1" dirty="0">
                <a:solidFill>
                  <a:schemeClr val="accent1">
                    <a:lumMod val="75000"/>
                  </a:schemeClr>
                </a:solidFill>
              </a:rPr>
              <a:t>21</a:t>
            </a:r>
            <a:r>
              <a:rPr lang="en-US" sz="1300" dirty="0">
                <a:solidFill>
                  <a:schemeClr val="accent1">
                    <a:lumMod val="75000"/>
                  </a:schemeClr>
                </a:solidFill>
              </a:rPr>
              <a:t>(1), 43–58.</a:t>
            </a:r>
          </a:p>
          <a:p>
            <a:pPr lvl="1"/>
            <a:r>
              <a:rPr lang="en-US" sz="1300" dirty="0">
                <a:solidFill>
                  <a:schemeClr val="accent1">
                    <a:lumMod val="75000"/>
                  </a:schemeClr>
                </a:solidFill>
              </a:rPr>
              <a:t>Shuck, B., &amp;  </a:t>
            </a:r>
            <a:r>
              <a:rPr lang="en-US" sz="1300" dirty="0" err="1">
                <a:solidFill>
                  <a:schemeClr val="accent1">
                    <a:lumMod val="75000"/>
                  </a:schemeClr>
                </a:solidFill>
              </a:rPr>
              <a:t>Reio</a:t>
            </a:r>
            <a:r>
              <a:rPr lang="en-US" sz="1300" dirty="0">
                <a:solidFill>
                  <a:schemeClr val="accent1">
                    <a:lumMod val="75000"/>
                  </a:schemeClr>
                </a:solidFill>
              </a:rPr>
              <a:t>, T. G., (2014). Employee engagement and well-being: A Moderation model and implications for practice.  Journal of Leadership and Organizational Studies, 21, 1. 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accent1">
                    <a:lumMod val="75000"/>
                  </a:schemeClr>
                </a:solidFill>
              </a:rPr>
              <a:t>Emotions</a:t>
            </a:r>
          </a:p>
          <a:p>
            <a:pPr lvl="1"/>
            <a:r>
              <a:rPr lang="en-US" sz="1300" dirty="0" err="1">
                <a:solidFill>
                  <a:schemeClr val="accent1">
                    <a:lumMod val="75000"/>
                  </a:schemeClr>
                </a:solidFill>
              </a:rPr>
              <a:t>Tischler</a:t>
            </a:r>
            <a:r>
              <a:rPr lang="en-US" sz="1300" dirty="0">
                <a:solidFill>
                  <a:schemeClr val="accent1">
                    <a:lumMod val="75000"/>
                  </a:schemeClr>
                </a:solidFill>
              </a:rPr>
              <a:t>, L., </a:t>
            </a:r>
            <a:r>
              <a:rPr lang="en-US" sz="1300" dirty="0" err="1">
                <a:solidFill>
                  <a:schemeClr val="accent1">
                    <a:lumMod val="75000"/>
                  </a:schemeClr>
                </a:solidFill>
              </a:rPr>
              <a:t>Biberman</a:t>
            </a:r>
            <a:r>
              <a:rPr lang="en-US" sz="1300" dirty="0">
                <a:solidFill>
                  <a:schemeClr val="accent1">
                    <a:lumMod val="75000"/>
                  </a:schemeClr>
                </a:solidFill>
              </a:rPr>
              <a:t>, J., &amp; </a:t>
            </a:r>
            <a:r>
              <a:rPr lang="en-US" sz="1300" dirty="0" err="1">
                <a:solidFill>
                  <a:schemeClr val="accent1">
                    <a:lumMod val="75000"/>
                  </a:schemeClr>
                </a:solidFill>
              </a:rPr>
              <a:t>McKeage</a:t>
            </a:r>
            <a:r>
              <a:rPr lang="en-US" sz="1300" dirty="0">
                <a:solidFill>
                  <a:schemeClr val="accent1">
                    <a:lumMod val="75000"/>
                  </a:schemeClr>
                </a:solidFill>
              </a:rPr>
              <a:t>, R. (2002). Linking emotional intelligence, spirituality and workplace performance. </a:t>
            </a:r>
            <a:r>
              <a:rPr lang="en-US" sz="1300" i="1" dirty="0">
                <a:solidFill>
                  <a:schemeClr val="accent1">
                    <a:lumMod val="75000"/>
                  </a:schemeClr>
                </a:solidFill>
              </a:rPr>
              <a:t>Journal of Managerial Psychology, 17</a:t>
            </a:r>
            <a:r>
              <a:rPr lang="en-US" sz="1300" dirty="0">
                <a:solidFill>
                  <a:schemeClr val="accent1">
                    <a:lumMod val="75000"/>
                  </a:schemeClr>
                </a:solidFill>
              </a:rPr>
              <a:t>, 203 – 218. </a:t>
            </a:r>
          </a:p>
          <a:p>
            <a:pPr lvl="1"/>
            <a:r>
              <a:rPr lang="en-US" sz="1300" dirty="0" err="1">
                <a:solidFill>
                  <a:schemeClr val="accent1">
                    <a:lumMod val="75000"/>
                  </a:schemeClr>
                </a:solidFill>
              </a:rPr>
              <a:t>Naseem</a:t>
            </a:r>
            <a:r>
              <a:rPr lang="en-US" sz="1300" dirty="0">
                <a:solidFill>
                  <a:schemeClr val="accent1">
                    <a:lumMod val="75000"/>
                  </a:schemeClr>
                </a:solidFill>
              </a:rPr>
              <a:t>, K. (2017). Job stress and employee creativity: The mediating role of emotional intelligence. International Journal of Management Excellence, 9, 2.</a:t>
            </a:r>
          </a:p>
          <a:p>
            <a:pPr lvl="1"/>
            <a:r>
              <a:rPr lang="en-US" sz="1300" dirty="0">
                <a:solidFill>
                  <a:schemeClr val="accent1">
                    <a:lumMod val="75000"/>
                  </a:schemeClr>
                </a:solidFill>
              </a:rPr>
              <a:t>Wright, T. A., &amp; </a:t>
            </a:r>
            <a:r>
              <a:rPr lang="en-US" sz="1300" dirty="0" err="1">
                <a:solidFill>
                  <a:schemeClr val="accent1">
                    <a:lumMod val="75000"/>
                  </a:schemeClr>
                </a:solidFill>
              </a:rPr>
              <a:t>Bonett</a:t>
            </a:r>
            <a:r>
              <a:rPr lang="en-US" sz="1300" dirty="0">
                <a:solidFill>
                  <a:schemeClr val="accent1">
                    <a:lumMod val="75000"/>
                  </a:schemeClr>
                </a:solidFill>
              </a:rPr>
              <a:t>, D. G. (2007). Job satisfaction and psychological well-being as non-additive predictors of workplace turnover. </a:t>
            </a:r>
            <a:r>
              <a:rPr lang="en-US" sz="1300" i="1" dirty="0">
                <a:solidFill>
                  <a:schemeClr val="accent1">
                    <a:lumMod val="75000"/>
                  </a:schemeClr>
                </a:solidFill>
              </a:rPr>
              <a:t>Journal of Management,</a:t>
            </a:r>
            <a:r>
              <a:rPr lang="en-US" sz="13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300" i="1" dirty="0">
                <a:solidFill>
                  <a:schemeClr val="accent1">
                    <a:lumMod val="75000"/>
                  </a:schemeClr>
                </a:solidFill>
              </a:rPr>
              <a:t>33,</a:t>
            </a:r>
            <a:r>
              <a:rPr lang="en-US" sz="1300" dirty="0">
                <a:solidFill>
                  <a:schemeClr val="accent1">
                    <a:lumMod val="75000"/>
                  </a:schemeClr>
                </a:solidFill>
              </a:rPr>
              <a:t> 141–160.</a:t>
            </a:r>
          </a:p>
          <a:p>
            <a:pPr lvl="1"/>
            <a:r>
              <a:rPr lang="en-US" sz="1300" dirty="0">
                <a:solidFill>
                  <a:schemeClr val="accent1">
                    <a:lumMod val="75000"/>
                  </a:schemeClr>
                </a:solidFill>
              </a:rPr>
              <a:t>Truss, C., Shantz, A., Soane, E., </a:t>
            </a:r>
            <a:r>
              <a:rPr lang="en-US" sz="1300" dirty="0" err="1">
                <a:solidFill>
                  <a:schemeClr val="accent1">
                    <a:lumMod val="75000"/>
                  </a:schemeClr>
                </a:solidFill>
              </a:rPr>
              <a:t>Alfes</a:t>
            </a:r>
            <a:r>
              <a:rPr lang="en-US" sz="1300" dirty="0">
                <a:solidFill>
                  <a:schemeClr val="accent1">
                    <a:lumMod val="75000"/>
                  </a:schemeClr>
                </a:solidFill>
              </a:rPr>
              <a:t>, K., &amp; </a:t>
            </a:r>
            <a:r>
              <a:rPr lang="en-US" sz="1300" dirty="0" err="1">
                <a:solidFill>
                  <a:schemeClr val="accent1">
                    <a:lumMod val="75000"/>
                  </a:schemeClr>
                </a:solidFill>
              </a:rPr>
              <a:t>Delbridge</a:t>
            </a:r>
            <a:r>
              <a:rPr lang="en-US" sz="1300" dirty="0">
                <a:solidFill>
                  <a:schemeClr val="accent1">
                    <a:lumMod val="75000"/>
                  </a:schemeClr>
                </a:solidFill>
              </a:rPr>
              <a:t>, R. (2013). Employee engagement, </a:t>
            </a:r>
            <a:r>
              <a:rPr lang="en-US" sz="1300" dirty="0" err="1">
                <a:solidFill>
                  <a:schemeClr val="accent1">
                    <a:lumMod val="75000"/>
                  </a:schemeClr>
                </a:solidFill>
              </a:rPr>
              <a:t>organisational</a:t>
            </a:r>
            <a:r>
              <a:rPr lang="en-US" sz="1300" dirty="0">
                <a:solidFill>
                  <a:schemeClr val="accent1">
                    <a:lumMod val="75000"/>
                  </a:schemeClr>
                </a:solidFill>
              </a:rPr>
              <a:t> performance and individual well-being: exploring the evidence, developing the theory. International Journal of Human Resource Management, 14.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79AB64-8CFC-2C46-9CD4-D048BA0023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696A8-394F-4FA8-BDF1-A39B2A5F8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9831" y="139486"/>
            <a:ext cx="7222210" cy="1410346"/>
          </a:xfrm>
        </p:spPr>
        <p:txBody>
          <a:bodyPr>
            <a:normAutofit/>
          </a:bodyPr>
          <a:lstStyle/>
          <a:p>
            <a:r>
              <a:rPr lang="en-US" dirty="0"/>
              <a:t>Sample of research supporting 7 Sources of Health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8BDDD-1885-4326-A526-D9B12CB6CA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364974"/>
            <a:ext cx="8468437" cy="549302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lnSpc>
                <a:spcPct val="120000"/>
              </a:lnSpc>
              <a:spcBef>
                <a:spcPts val="336"/>
              </a:spcBef>
              <a:buNone/>
            </a:pP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Creativity, Spirituality</a:t>
            </a:r>
          </a:p>
          <a:p>
            <a:pPr lvl="1">
              <a:lnSpc>
                <a:spcPct val="120000"/>
              </a:lnSpc>
              <a:spcBef>
                <a:spcPts val="336"/>
              </a:spcBef>
            </a:pP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Bowen, M. G., Ferris, G. R., &amp;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</a:rPr>
              <a:t>Kolodinsky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, R. W. (2010). Political skill, servant leadership, and workplace spirituality in the creation of effective work environments in R. A.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</a:rPr>
              <a:t>Giacalone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 and C. L.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</a:rPr>
              <a:t>Jurkiewicz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 (Eds.), </a:t>
            </a:r>
            <a:r>
              <a:rPr lang="en-US" sz="2200" i="1" dirty="0">
                <a:solidFill>
                  <a:schemeClr val="accent1">
                    <a:lumMod val="75000"/>
                  </a:schemeClr>
                </a:solidFill>
              </a:rPr>
              <a:t>Handbook of workplace spiritualty and organizational performance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(pp. 126 – 142). Armonk, NY: M. E. Sharpe.</a:t>
            </a:r>
          </a:p>
          <a:p>
            <a:pPr lvl="1">
              <a:lnSpc>
                <a:spcPct val="120000"/>
              </a:lnSpc>
              <a:spcBef>
                <a:spcPts val="336"/>
              </a:spcBef>
            </a:pP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Daniel, J. L. (2010). The effect of workplace spirituality on team effectiveness. </a:t>
            </a:r>
            <a:r>
              <a:rPr lang="en-US" sz="2200" i="1" dirty="0">
                <a:solidFill>
                  <a:schemeClr val="accent1">
                    <a:lumMod val="75000"/>
                  </a:schemeClr>
                </a:solidFill>
              </a:rPr>
              <a:t>Journal of  Management Development, 29,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 442 – 456.</a:t>
            </a:r>
            <a:r>
              <a:rPr lang="en-US" sz="2200" i="1" dirty="0">
                <a:solidFill>
                  <a:schemeClr val="accent1">
                    <a:lumMod val="75000"/>
                  </a:schemeClr>
                </a:solidFill>
              </a:rPr>
              <a:t>	</a:t>
            </a:r>
          </a:p>
          <a:p>
            <a:pPr lvl="1">
              <a:lnSpc>
                <a:spcPct val="120000"/>
              </a:lnSpc>
              <a:spcBef>
                <a:spcPts val="336"/>
              </a:spcBef>
            </a:pP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</a:rPr>
              <a:t>Karkas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, F. (2009). Spirituality and performance in organizations: A literature review. </a:t>
            </a:r>
            <a:r>
              <a:rPr lang="en-US" sz="2200" i="1" dirty="0">
                <a:solidFill>
                  <a:schemeClr val="accent1">
                    <a:lumMod val="75000"/>
                  </a:schemeClr>
                </a:solidFill>
              </a:rPr>
              <a:t>Journal of  Business Ethics, 94,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 89 – 106.</a:t>
            </a:r>
            <a:r>
              <a:rPr lang="en-US" sz="2200" i="1" dirty="0">
                <a:solidFill>
                  <a:schemeClr val="accent1">
                    <a:lumMod val="75000"/>
                  </a:schemeClr>
                </a:solidFill>
              </a:rPr>
              <a:t>	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 </a:t>
            </a:r>
          </a:p>
          <a:p>
            <a:pPr lvl="1">
              <a:lnSpc>
                <a:spcPct val="120000"/>
              </a:lnSpc>
              <a:spcBef>
                <a:spcPts val="336"/>
              </a:spcBef>
            </a:pP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</a:rPr>
              <a:t>Mitroff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, I. I., &amp; Denton, E. A. (1992). A study of spirituality in the workplace. </a:t>
            </a:r>
            <a:r>
              <a:rPr lang="en-US" sz="2200" i="1" dirty="0">
                <a:solidFill>
                  <a:schemeClr val="accent1">
                    <a:lumMod val="75000"/>
                  </a:schemeClr>
                </a:solidFill>
              </a:rPr>
              <a:t>Sloan Management Review, 3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, 83 – 92.</a:t>
            </a:r>
          </a:p>
          <a:p>
            <a:pPr lvl="1">
              <a:lnSpc>
                <a:spcPct val="120000"/>
              </a:lnSpc>
              <a:spcBef>
                <a:spcPts val="336"/>
              </a:spcBef>
            </a:pP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Stuckey, H. L., &amp; Nobel, J. (2010). The connection between art, healing, and public health: A review of current literature. </a:t>
            </a:r>
            <a:r>
              <a:rPr lang="en-US" sz="2000" i="1" dirty="0">
                <a:solidFill>
                  <a:schemeClr val="accent2">
                    <a:lumMod val="75000"/>
                  </a:schemeClr>
                </a:solidFill>
              </a:rPr>
              <a:t>American journal of public health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, </a:t>
            </a:r>
            <a:r>
              <a:rPr lang="en-US" sz="2000" i="1" dirty="0">
                <a:solidFill>
                  <a:schemeClr val="accent2">
                    <a:lumMod val="75000"/>
                  </a:schemeClr>
                </a:solidFill>
              </a:rPr>
              <a:t>100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(2), 254-263.</a:t>
            </a:r>
          </a:p>
          <a:p>
            <a:pPr lvl="1">
              <a:lnSpc>
                <a:spcPct val="120000"/>
              </a:lnSpc>
              <a:spcBef>
                <a:spcPts val="336"/>
              </a:spcBef>
            </a:pPr>
            <a:r>
              <a:rPr lang="en-US" sz="2200" dirty="0">
                <a:solidFill>
                  <a:schemeClr val="accent3"/>
                </a:solidFill>
              </a:rPr>
              <a:t>Van </a:t>
            </a:r>
            <a:r>
              <a:rPr lang="en-US" sz="2200" dirty="0" err="1">
                <a:solidFill>
                  <a:schemeClr val="accent3"/>
                </a:solidFill>
              </a:rPr>
              <a:t>Cappellen</a:t>
            </a:r>
            <a:r>
              <a:rPr lang="en-US" sz="2200" dirty="0">
                <a:solidFill>
                  <a:schemeClr val="accent3"/>
                </a:solidFill>
              </a:rPr>
              <a:t>, P., Way, B. M., </a:t>
            </a:r>
            <a:r>
              <a:rPr lang="en-US" sz="2200" dirty="0" err="1">
                <a:solidFill>
                  <a:schemeClr val="accent3"/>
                </a:solidFill>
              </a:rPr>
              <a:t>Isgett</a:t>
            </a:r>
            <a:r>
              <a:rPr lang="en-US" sz="2200" dirty="0">
                <a:solidFill>
                  <a:schemeClr val="accent3"/>
                </a:solidFill>
              </a:rPr>
              <a:t>, S. F., &amp; Fredrickson, B. L. (2016). Effects of oxytocin administration on spirituality and emotional responses to meditation. </a:t>
            </a:r>
            <a:r>
              <a:rPr lang="en-US" sz="2200" i="1" dirty="0">
                <a:solidFill>
                  <a:schemeClr val="accent3"/>
                </a:solidFill>
              </a:rPr>
              <a:t>Social Cognitive and Affective Neuroscience</a:t>
            </a:r>
            <a:r>
              <a:rPr lang="en-US" sz="2200" dirty="0">
                <a:solidFill>
                  <a:schemeClr val="accent3"/>
                </a:solidFill>
              </a:rPr>
              <a:t>, </a:t>
            </a:r>
            <a:r>
              <a:rPr lang="en-US" sz="2200" i="1" dirty="0">
                <a:solidFill>
                  <a:schemeClr val="accent3"/>
                </a:solidFill>
              </a:rPr>
              <a:t>11</a:t>
            </a:r>
            <a:r>
              <a:rPr lang="en-US" sz="2200" dirty="0">
                <a:solidFill>
                  <a:schemeClr val="accent3"/>
                </a:solidFill>
              </a:rPr>
              <a:t>(10), 1579-1587.</a:t>
            </a:r>
            <a:endParaRPr lang="en-US" sz="22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lnSpc>
                <a:spcPct val="120000"/>
              </a:lnSpc>
              <a:spcBef>
                <a:spcPts val="336"/>
              </a:spcBef>
              <a:buNone/>
            </a:pP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Community</a:t>
            </a:r>
          </a:p>
          <a:p>
            <a:pPr lvl="1">
              <a:lnSpc>
                <a:spcPct val="120000"/>
              </a:lnSpc>
              <a:spcBef>
                <a:spcPts val="336"/>
              </a:spcBef>
            </a:pP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Harter, J., &amp; Arora, R. (2008, June 5). </a:t>
            </a:r>
            <a:r>
              <a:rPr lang="en-US" sz="2200" i="1" dirty="0">
                <a:solidFill>
                  <a:schemeClr val="accent1">
                    <a:lumMod val="75000"/>
                  </a:schemeClr>
                </a:solidFill>
              </a:rPr>
              <a:t>Social time crucial to daily emotional well-being in U.S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. Washington, DC: Gallup Press.</a:t>
            </a:r>
          </a:p>
          <a:p>
            <a:pPr lvl="1">
              <a:lnSpc>
                <a:spcPct val="120000"/>
              </a:lnSpc>
              <a:spcBef>
                <a:spcPts val="336"/>
              </a:spcBef>
            </a:pP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Milliken, F. J., Schipani, C. A.,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</a:rPr>
              <a:t>Sichara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, N. D., &amp; Prado, A. M. (2015). Linking workplace practices to community engagement: The case for encouraging employee voice. Academy of Management, 29, 4. </a:t>
            </a:r>
          </a:p>
          <a:p>
            <a:pPr marL="0" indent="0">
              <a:lnSpc>
                <a:spcPct val="120000"/>
              </a:lnSpc>
              <a:spcBef>
                <a:spcPts val="336"/>
              </a:spcBef>
              <a:buNone/>
            </a:pP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Environment</a:t>
            </a:r>
          </a:p>
          <a:p>
            <a:pPr lvl="1">
              <a:lnSpc>
                <a:spcPct val="120000"/>
              </a:lnSpc>
              <a:spcBef>
                <a:spcPts val="336"/>
              </a:spcBef>
            </a:pP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Gallup-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</a:rPr>
              <a:t>Healthways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-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</a:rPr>
              <a:t>ShareCare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. (2017). State of American Well-Being: Active Living Environment in US Communities. Franklin, TN: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</a:rPr>
              <a:t>Healthways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. </a:t>
            </a:r>
          </a:p>
          <a:p>
            <a:pPr lvl="1">
              <a:lnSpc>
                <a:spcPct val="120000"/>
              </a:lnSpc>
              <a:spcBef>
                <a:spcPts val="336"/>
              </a:spcBef>
            </a:pP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The Gallup Organization. (2007). </a:t>
            </a:r>
            <a:r>
              <a:rPr lang="en-US" sz="2200" i="1" dirty="0">
                <a:solidFill>
                  <a:schemeClr val="accent1">
                    <a:lumMod val="75000"/>
                  </a:schemeClr>
                </a:solidFill>
              </a:rPr>
              <a:t>The state of global well-being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. New York: Gallup. </a:t>
            </a:r>
          </a:p>
          <a:p>
            <a:pPr lvl="1">
              <a:lnSpc>
                <a:spcPct val="120000"/>
              </a:lnSpc>
              <a:spcBef>
                <a:spcPts val="336"/>
              </a:spcBef>
            </a:pPr>
            <a:endParaRPr lang="en-US" sz="1800" dirty="0">
              <a:solidFill>
                <a:schemeClr val="accent1">
                  <a:lumMod val="75000"/>
                </a:schemeClr>
              </a:solidFill>
            </a:endParaRPr>
          </a:p>
          <a:p>
            <a:pPr lvl="1">
              <a:lnSpc>
                <a:spcPct val="120000"/>
              </a:lnSpc>
              <a:spcBef>
                <a:spcPts val="336"/>
              </a:spcBef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53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2902</Words>
  <Application>Microsoft Macintosh PowerPoint</Application>
  <PresentationFormat>On-screen Show (4:3)</PresentationFormat>
  <Paragraphs>419</Paragraphs>
  <Slides>32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Arial</vt:lpstr>
      <vt:lpstr>Calibri</vt:lpstr>
      <vt:lpstr>Century Gothic</vt:lpstr>
      <vt:lpstr>Museo Sans 500</vt:lpstr>
      <vt:lpstr>PT serif</vt:lpstr>
      <vt:lpstr>Tahoma</vt:lpstr>
      <vt:lpstr>Wingdings</vt:lpstr>
      <vt:lpstr>Wingdings 3</vt:lpstr>
      <vt:lpstr>Wisp</vt:lpstr>
      <vt:lpstr>Care of Self:   A Practical Model for Health and Spiritual Wellness  </vt:lpstr>
      <vt:lpstr>Mindful Moment</vt:lpstr>
      <vt:lpstr>Welcome and Introductions</vt:lpstr>
      <vt:lpstr>Overview: What is Self-care? What is Health?</vt:lpstr>
      <vt:lpstr>Chronic Conditions:   Opportunities for Self-care</vt:lpstr>
      <vt:lpstr>Wellness Culprit: The Stress Response                FIGHT OR FLIGHT </vt:lpstr>
      <vt:lpstr>Psychoneuroimmunology (PNI)</vt:lpstr>
      <vt:lpstr>PowerPoint Presentation</vt:lpstr>
      <vt:lpstr>Your WHY:  Life Purpose  </vt:lpstr>
      <vt:lpstr>Physical Body  </vt:lpstr>
      <vt:lpstr>PowerPoint Presentation</vt:lpstr>
      <vt:lpstr>Mind  </vt:lpstr>
      <vt:lpstr> Practice:  7 Movements of the Spine</vt:lpstr>
      <vt:lpstr>What is the evidence supporting moving the spine?</vt:lpstr>
      <vt:lpstr>Which sources of health did this one practice strengthen?</vt:lpstr>
      <vt:lpstr>Creativity</vt:lpstr>
      <vt:lpstr> Emotions</vt:lpstr>
      <vt:lpstr>Community</vt:lpstr>
      <vt:lpstr>Your Environment  </vt:lpstr>
      <vt:lpstr>PowerPoint Presentation</vt:lpstr>
      <vt:lpstr>Self-care Starts with Self- Awareness</vt:lpstr>
      <vt:lpstr>Assess Your Sources of Health</vt:lpstr>
      <vt:lpstr>SOHLx Personalized Assessment  Website link:  http://sohl.cruxlab.io/polls/ibm/ </vt:lpstr>
      <vt:lpstr>SOHLx Evidence-Based Self-care Skills Series (150+ practices) </vt:lpstr>
      <vt:lpstr>So how is self-care sound Christian practice? </vt:lpstr>
      <vt:lpstr>PowerPoint Presentation</vt:lpstr>
      <vt:lpstr> </vt:lpstr>
      <vt:lpstr>Questions </vt:lpstr>
      <vt:lpstr>References </vt:lpstr>
      <vt:lpstr>Sample of research supporting 7 Sources of Health</vt:lpstr>
      <vt:lpstr>Sample of research supporting 7 Sources of Health</vt:lpstr>
      <vt:lpstr>Sample of research supporting 7 Sources of Health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 of Self:   A Practical Model for Health and Spiritual Wellness  </dc:title>
  <dc:creator>Luann Fortune</dc:creator>
  <cp:lastModifiedBy>Luann Fortune</cp:lastModifiedBy>
  <cp:revision>14</cp:revision>
  <dcterms:created xsi:type="dcterms:W3CDTF">2019-03-09T21:20:47Z</dcterms:created>
  <dcterms:modified xsi:type="dcterms:W3CDTF">2019-03-10T12:44:05Z</dcterms:modified>
</cp:coreProperties>
</file>